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Source Sans Pro" panose="020B0503030403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645" autoAdjust="0"/>
  </p:normalViewPr>
  <p:slideViewPr>
    <p:cSldViewPr snapToGrid="0">
      <p:cViewPr varScale="1">
        <p:scale>
          <a:sx n="77" d="100"/>
          <a:sy n="77" d="100"/>
        </p:scale>
        <p:origin x="90" y="1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Our Collections as Data project proposes that when you are working with library and archival material in a data context, you should start by building upon existing data that has already been collected by the library. For anyone who does not work as a librarian or archivist, the nature of this catalog data can seem quirky and strange. To be honest, some parts of it seem strange for professional librarians, too. But we believe it's important to have a little bit of context about how and why libraries and archives catalog their collections, and how these collection records can be seen as data.</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214bc699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214bc699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Look at this catalog record for the </a:t>
            </a:r>
            <a:r>
              <a:rPr lang="en" sz="1400" i="1" dirty="0">
                <a:latin typeface="Source Sans Pro" panose="020B0503030403020204" pitchFamily="34" charset="0"/>
                <a:ea typeface="Source Sans Pro" panose="020B0503030403020204" pitchFamily="34" charset="0"/>
              </a:rPr>
              <a:t>Shooting Star Review</a:t>
            </a:r>
            <a:r>
              <a:rPr lang="en" sz="1400" dirty="0">
                <a:latin typeface="Source Sans Pro" panose="020B0503030403020204" pitchFamily="34" charset="0"/>
                <a:ea typeface="Source Sans Pro" panose="020B0503030403020204" pitchFamily="34" charset="0"/>
              </a:rPr>
              <a:t>. Notice that there is only one record for the entire magazine. Can you easily tell what volumes and issues exist? Is it a complete listing </a:t>
            </a:r>
            <a:r>
              <a:rPr lang="en-US" sz="1400" dirty="0">
                <a:latin typeface="Source Sans Pro" panose="020B0503030403020204" pitchFamily="34" charset="0"/>
                <a:ea typeface="Source Sans Pro" panose="020B0503030403020204" pitchFamily="34" charset="0"/>
              </a:rPr>
              <a:t>of everything the magazine published</a:t>
            </a:r>
            <a:r>
              <a:rPr lang="en" sz="1400" dirty="0">
                <a:latin typeface="Source Sans Pro" panose="020B0503030403020204" pitchFamily="34" charset="0"/>
                <a:ea typeface="Source Sans Pro" panose="020B0503030403020204" pitchFamily="34" charset="0"/>
              </a:rPr>
              <a:t>? Do you see any information about the specific contents of any issue? </a:t>
            </a:r>
          </a:p>
          <a:p>
            <a:pPr marL="0" lvl="0" indent="0" algn="l" rtl="0">
              <a:spcBef>
                <a:spcPts val="0"/>
              </a:spcBef>
              <a:spcAft>
                <a:spcPts val="0"/>
              </a:spcAft>
              <a:buNone/>
            </a:pPr>
            <a:endParaRPr lang="en"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US" sz="1400" dirty="0">
                <a:latin typeface="Source Sans Pro" panose="020B0503030403020204" pitchFamily="34" charset="0"/>
                <a:ea typeface="Source Sans Pro" panose="020B0503030403020204" pitchFamily="34" charset="0"/>
              </a:rPr>
              <a:t>Serials </a:t>
            </a:r>
            <a:r>
              <a:rPr lang="en" sz="1400" dirty="0">
                <a:latin typeface="Source Sans Pro" panose="020B0503030403020204" pitchFamily="34" charset="0"/>
                <a:ea typeface="Source Sans Pro" panose="020B0503030403020204" pitchFamily="34" charset="0"/>
              </a:rPr>
              <a:t>are cataloged in MARC, </a:t>
            </a:r>
            <a:r>
              <a:rPr lang="en-US" sz="1400" dirty="0">
                <a:latin typeface="Source Sans Pro" panose="020B0503030403020204" pitchFamily="34" charset="0"/>
                <a:ea typeface="Source Sans Pro" panose="020B0503030403020204" pitchFamily="34" charset="0"/>
              </a:rPr>
              <a:t>but </a:t>
            </a:r>
            <a:r>
              <a:rPr lang="en" sz="1400" dirty="0">
                <a:latin typeface="Source Sans Pro" panose="020B0503030403020204" pitchFamily="34" charset="0"/>
                <a:ea typeface="Source Sans Pro" panose="020B0503030403020204" pitchFamily="34" charset="0"/>
              </a:rPr>
              <a:t>the data model provides very little information about any particular issue. Many (but not all) serials are indexed or provided as full-text in databases, but these are </a:t>
            </a:r>
            <a:r>
              <a:rPr lang="en-US" sz="1400" dirty="0">
                <a:latin typeface="Source Sans Pro" panose="020B0503030403020204" pitchFamily="34" charset="0"/>
                <a:ea typeface="Source Sans Pro" panose="020B0503030403020204" pitchFamily="34" charset="0"/>
              </a:rPr>
              <a:t>often</a:t>
            </a:r>
            <a:r>
              <a:rPr lang="en" sz="1400" dirty="0">
                <a:latin typeface="Source Sans Pro" panose="020B0503030403020204" pitchFamily="34" charset="0"/>
                <a:ea typeface="Source Sans Pro" panose="020B0503030403020204" pitchFamily="34" charset="0"/>
              </a:rPr>
              <a:t> commercial products produced by third-party (not library) vendors.</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214bc699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214bc699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At this point, we've talked a little bit about how libraries describe books and serials. But many research libraries also contain </a:t>
            </a:r>
            <a:r>
              <a:rPr lang="en" sz="1400" i="1" dirty="0">
                <a:latin typeface="Source Sans Pro" panose="020B0503030403020204" pitchFamily="34" charset="0"/>
                <a:ea typeface="Source Sans Pro" panose="020B0503030403020204" pitchFamily="34" charset="0"/>
              </a:rPr>
              <a:t>archives</a:t>
            </a:r>
            <a:r>
              <a:rPr lang="en" sz="1400" dirty="0">
                <a:latin typeface="Source Sans Pro" panose="020B0503030403020204" pitchFamily="34" charset="0"/>
                <a:ea typeface="Source Sans Pro" panose="020B0503030403020204" pitchFamily="34" charset="0"/>
              </a:rPr>
              <a:t>, which </a:t>
            </a:r>
            <a:r>
              <a:rPr lang="en-US" sz="1400" dirty="0">
                <a:latin typeface="Source Sans Pro" panose="020B0503030403020204" pitchFamily="34" charset="0"/>
                <a:ea typeface="Source Sans Pro" panose="020B0503030403020204" pitchFamily="34" charset="0"/>
              </a:rPr>
              <a:t>hold</a:t>
            </a:r>
            <a:r>
              <a:rPr lang="en" sz="1400" dirty="0">
                <a:latin typeface="Source Sans Pro" panose="020B0503030403020204" pitchFamily="34" charset="0"/>
                <a:ea typeface="Source Sans Pro" panose="020B0503030403020204" pitchFamily="34" charset="0"/>
              </a:rPr>
              <a:t> collections of letters, personal papers, photographs, and other </a:t>
            </a:r>
            <a:r>
              <a:rPr lang="en-US" sz="1400" dirty="0">
                <a:latin typeface="Source Sans Pro" panose="020B0503030403020204" pitchFamily="34" charset="0"/>
                <a:ea typeface="Source Sans Pro" panose="020B0503030403020204" pitchFamily="34" charset="0"/>
              </a:rPr>
              <a:t>unique</a:t>
            </a:r>
            <a:r>
              <a:rPr lang="en" sz="1400" dirty="0">
                <a:latin typeface="Source Sans Pro" panose="020B0503030403020204" pitchFamily="34" charset="0"/>
                <a:ea typeface="Source Sans Pro" panose="020B0503030403020204" pitchFamily="34" charset="0"/>
              </a:rPr>
              <a:t> material. Archival collections, and the content they contain are described in a very different way!</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214bc699f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214bc699f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This is what we're talking about — this is a photo of some shelves at the </a:t>
            </a:r>
            <a:r>
              <a:rPr lang="en-US" sz="1400" dirty="0">
                <a:latin typeface="Source Sans Pro" panose="020B0503030403020204" pitchFamily="34" charset="0"/>
                <a:ea typeface="Source Sans Pro" panose="020B0503030403020204" pitchFamily="34" charset="0"/>
              </a:rPr>
              <a:t>US N</a:t>
            </a:r>
            <a:r>
              <a:rPr lang="en" sz="1400" dirty="0">
                <a:latin typeface="Source Sans Pro" panose="020B0503030403020204" pitchFamily="34" charset="0"/>
                <a:ea typeface="Source Sans Pro" panose="020B0503030403020204" pitchFamily="34" charset="0"/>
              </a:rPr>
              <a:t>ational </a:t>
            </a:r>
            <a:r>
              <a:rPr lang="en-US" sz="1400" dirty="0">
                <a:latin typeface="Source Sans Pro" panose="020B0503030403020204" pitchFamily="34" charset="0"/>
                <a:ea typeface="Source Sans Pro" panose="020B0503030403020204" pitchFamily="34" charset="0"/>
              </a:rPr>
              <a:t>A</a:t>
            </a:r>
            <a:r>
              <a:rPr lang="en" sz="1400" dirty="0">
                <a:latin typeface="Source Sans Pro" panose="020B0503030403020204" pitchFamily="34" charset="0"/>
                <a:ea typeface="Source Sans Pro" panose="020B0503030403020204" pitchFamily="34" charset="0"/>
              </a:rPr>
              <a:t>rchives. Notice there are repeating units here, but they are not books or journal articles. </a:t>
            </a:r>
            <a:r>
              <a:rPr lang="en-US" sz="1400" dirty="0">
                <a:latin typeface="Source Sans Pro" panose="020B0503030403020204" pitchFamily="34" charset="0"/>
                <a:ea typeface="Source Sans Pro" panose="020B0503030403020204" pitchFamily="34" charset="0"/>
              </a:rPr>
              <a:t>Instead, t</a:t>
            </a:r>
            <a:r>
              <a:rPr lang="en" sz="1400" dirty="0">
                <a:latin typeface="Source Sans Pro" panose="020B0503030403020204" pitchFamily="34" charset="0"/>
                <a:ea typeface="Source Sans Pro" panose="020B0503030403020204" pitchFamily="34" charset="0"/>
              </a:rPr>
              <a:t>hey are boxes, </a:t>
            </a:r>
            <a:r>
              <a:rPr lang="en-US" sz="1400" dirty="0">
                <a:latin typeface="Source Sans Pro" panose="020B0503030403020204" pitchFamily="34" charset="0"/>
                <a:ea typeface="Source Sans Pro" panose="020B0503030403020204" pitchFamily="34" charset="0"/>
              </a:rPr>
              <a:t>usually containing folders,</a:t>
            </a:r>
            <a:r>
              <a:rPr lang="en" sz="1400" dirty="0">
                <a:latin typeface="Source Sans Pro" panose="020B0503030403020204" pitchFamily="34" charset="0"/>
                <a:ea typeface="Source Sans Pro" panose="020B0503030403020204" pitchFamily="34" charset="0"/>
              </a:rPr>
              <a:t> that </a:t>
            </a:r>
            <a:r>
              <a:rPr lang="en-US" sz="1400" dirty="0">
                <a:latin typeface="Source Sans Pro" panose="020B0503030403020204" pitchFamily="34" charset="0"/>
                <a:ea typeface="Source Sans Pro" panose="020B0503030403020204" pitchFamily="34" charset="0"/>
              </a:rPr>
              <a:t>store many</a:t>
            </a:r>
            <a:r>
              <a:rPr lang="en" sz="1400" dirty="0">
                <a:latin typeface="Source Sans Pro" panose="020B0503030403020204" pitchFamily="34" charset="0"/>
                <a:ea typeface="Source Sans Pro" panose="020B0503030403020204" pitchFamily="34" charset="0"/>
              </a:rPr>
              <a:t> different kinds of content within. Also important, but not obvious, is that these boxes are part of larger </a:t>
            </a:r>
            <a:r>
              <a:rPr lang="en-US" sz="1400" dirty="0">
                <a:latin typeface="Source Sans Pro" panose="020B0503030403020204" pitchFamily="34" charset="0"/>
                <a:ea typeface="Source Sans Pro" panose="020B0503030403020204" pitchFamily="34" charset="0"/>
              </a:rPr>
              <a:t>archival </a:t>
            </a:r>
            <a:r>
              <a:rPr lang="en" sz="1400" dirty="0">
                <a:latin typeface="Source Sans Pro" panose="020B0503030403020204" pitchFamily="34" charset="0"/>
                <a:ea typeface="Source Sans Pro" panose="020B0503030403020204" pitchFamily="34" charset="0"/>
              </a:rPr>
              <a:t>collections. These larger </a:t>
            </a:r>
            <a:r>
              <a:rPr lang="en" sz="1400" i="1" dirty="0">
                <a:latin typeface="Source Sans Pro" panose="020B0503030403020204" pitchFamily="34" charset="0"/>
                <a:ea typeface="Source Sans Pro" panose="020B0503030403020204" pitchFamily="34" charset="0"/>
              </a:rPr>
              <a:t>collections</a:t>
            </a:r>
            <a:r>
              <a:rPr lang="en" sz="1400" dirty="0">
                <a:latin typeface="Source Sans Pro" panose="020B0503030403020204" pitchFamily="34" charset="0"/>
                <a:ea typeface="Source Sans Pro" panose="020B0503030403020204" pitchFamily="34" charset="0"/>
              </a:rPr>
              <a:t> are </a:t>
            </a:r>
            <a:r>
              <a:rPr lang="en-US" sz="1400" dirty="0">
                <a:latin typeface="Source Sans Pro" panose="020B0503030403020204" pitchFamily="34" charset="0"/>
                <a:ea typeface="Source Sans Pro" panose="020B0503030403020204" pitchFamily="34" charset="0"/>
              </a:rPr>
              <a:t>in fact</a:t>
            </a:r>
            <a:r>
              <a:rPr lang="en" sz="1400" dirty="0">
                <a:latin typeface="Source Sans Pro" panose="020B0503030403020204" pitchFamily="34" charset="0"/>
                <a:ea typeface="Source Sans Pro" panose="020B0503030403020204" pitchFamily="34" charset="0"/>
              </a:rPr>
              <a:t> the fundamental units of archives, and boxes (or other </a:t>
            </a:r>
            <a:r>
              <a:rPr lang="en" sz="1400" i="1" dirty="0">
                <a:latin typeface="Source Sans Pro" panose="020B0503030403020204" pitchFamily="34" charset="0"/>
                <a:ea typeface="Source Sans Pro" panose="020B0503030403020204" pitchFamily="34" charset="0"/>
              </a:rPr>
              <a:t>containers</a:t>
            </a:r>
            <a:r>
              <a:rPr lang="en" sz="1400" dirty="0">
                <a:latin typeface="Source Sans Pro" panose="020B0503030403020204" pitchFamily="34" charset="0"/>
                <a:ea typeface="Source Sans Pro" panose="020B0503030403020204" pitchFamily="34" charset="0"/>
              </a:rPr>
              <a:t>) the secondary units within. Let's see what this looks like </a:t>
            </a:r>
            <a:r>
              <a:rPr lang="en-US" sz="1400" dirty="0">
                <a:latin typeface="Source Sans Pro" panose="020B0503030403020204" pitchFamily="34" charset="0"/>
                <a:ea typeface="Source Sans Pro" panose="020B0503030403020204" pitchFamily="34" charset="0"/>
              </a:rPr>
              <a:t>for description </a:t>
            </a:r>
            <a:r>
              <a:rPr lang="en" sz="1400" dirty="0">
                <a:latin typeface="Source Sans Pro" panose="020B0503030403020204" pitchFamily="34" charset="0"/>
                <a:ea typeface="Source Sans Pro" panose="020B0503030403020204" pitchFamily="34" charset="0"/>
              </a:rPr>
              <a:t>in practice:</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214bc699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214bc699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Although archival collection</a:t>
            </a:r>
            <a:r>
              <a:rPr lang="en-US" sz="1400" dirty="0">
                <a:latin typeface="Source Sans Pro" panose="020B0503030403020204" pitchFamily="34" charset="0"/>
                <a:ea typeface="Source Sans Pro" panose="020B0503030403020204" pitchFamily="34" charset="0"/>
              </a:rPr>
              <a:t>s</a:t>
            </a:r>
            <a:r>
              <a:rPr lang="en" sz="1400" dirty="0">
                <a:latin typeface="Source Sans Pro" panose="020B0503030403020204" pitchFamily="34" charset="0"/>
                <a:ea typeface="Source Sans Pro" panose="020B0503030403020204" pitchFamily="34" charset="0"/>
              </a:rPr>
              <a:t> can have a library catalog record, similar to a book, the most meaningful catalog to an archival collection is something different: it is a document known as a </a:t>
            </a:r>
            <a:r>
              <a:rPr lang="en" sz="1400" i="1" dirty="0">
                <a:latin typeface="Source Sans Pro" panose="020B0503030403020204" pitchFamily="34" charset="0"/>
                <a:ea typeface="Source Sans Pro" panose="020B0503030403020204" pitchFamily="34" charset="0"/>
              </a:rPr>
              <a:t>finding aid</a:t>
            </a:r>
            <a:r>
              <a:rPr lang="en" sz="1400" dirty="0">
                <a:latin typeface="Source Sans Pro" panose="020B0503030403020204" pitchFamily="34" charset="0"/>
                <a:ea typeface="Source Sans Pro" panose="020B0503030403020204" pitchFamily="34" charset="0"/>
              </a:rPr>
              <a:t>. As with book catalog records, finding aids had a long tradition </a:t>
            </a:r>
            <a:r>
              <a:rPr lang="en-US" sz="1400" dirty="0">
                <a:latin typeface="Source Sans Pro" panose="020B0503030403020204" pitchFamily="34" charset="0"/>
                <a:ea typeface="Source Sans Pro" panose="020B0503030403020204" pitchFamily="34" charset="0"/>
              </a:rPr>
              <a:t>as an</a:t>
            </a:r>
            <a:r>
              <a:rPr lang="en" sz="1400" dirty="0">
                <a:latin typeface="Source Sans Pro" panose="020B0503030403020204" pitchFamily="34" charset="0"/>
                <a:ea typeface="Source Sans Pro" panose="020B0503030403020204" pitchFamily="34" charset="0"/>
              </a:rPr>
              <a:t> analog print form</a:t>
            </a:r>
            <a:r>
              <a:rPr lang="en-US" sz="1400" dirty="0">
                <a:latin typeface="Source Sans Pro" panose="020B0503030403020204" pitchFamily="34" charset="0"/>
                <a:ea typeface="Source Sans Pro" panose="020B0503030403020204" pitchFamily="34" charset="0"/>
              </a:rPr>
              <a:t>at</a:t>
            </a:r>
            <a:r>
              <a:rPr lang="en" sz="1400" dirty="0">
                <a:latin typeface="Source Sans Pro" panose="020B0503030403020204" pitchFamily="34" charset="0"/>
                <a:ea typeface="Source Sans Pro" panose="020B0503030403020204" pitchFamily="34" charset="0"/>
              </a:rPr>
              <a:t> before becoming digital. </a:t>
            </a:r>
          </a:p>
          <a:p>
            <a:pPr marL="0" lvl="0" indent="0" algn="l" rtl="0">
              <a:spcBef>
                <a:spcPts val="0"/>
              </a:spcBef>
              <a:spcAft>
                <a:spcPts val="0"/>
              </a:spcAft>
              <a:buNone/>
            </a:pPr>
            <a:endParaRPr lang="en"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Here are two examples of paper finding aids. The one on the left is for a full collection of three linear feet of material. Note how much summarization is happening</a:t>
            </a:r>
            <a:r>
              <a:rPr lang="en-US" sz="1400" dirty="0">
                <a:latin typeface="Source Sans Pro" panose="020B0503030403020204" pitchFamily="34" charset="0"/>
                <a:ea typeface="Source Sans Pro" panose="020B0503030403020204" pitchFamily="34" charset="0"/>
              </a:rPr>
              <a:t> in statements that start with </a:t>
            </a:r>
            <a:r>
              <a:rPr lang="en" sz="1400" dirty="0">
                <a:latin typeface="Source Sans Pro" panose="020B0503030403020204" pitchFamily="34" charset="0"/>
                <a:ea typeface="Source Sans Pro" panose="020B0503030403020204" pitchFamily="34" charset="0"/>
              </a:rPr>
              <a:t>"Contents include...". Also note that while there is some structure to this record, much of the description is narrative. This is typical of finding aids, which are usually a mix of narrative </a:t>
            </a:r>
            <a:r>
              <a:rPr lang="en-US" sz="1400" dirty="0">
                <a:latin typeface="Source Sans Pro" panose="020B0503030403020204" pitchFamily="34" charset="0"/>
                <a:ea typeface="Source Sans Pro" panose="020B0503030403020204" pitchFamily="34" charset="0"/>
              </a:rPr>
              <a:t>and</a:t>
            </a:r>
            <a:r>
              <a:rPr lang="en" sz="1400" dirty="0">
                <a:latin typeface="Source Sans Pro" panose="020B0503030403020204" pitchFamily="34" charset="0"/>
                <a:ea typeface="Source Sans Pro" panose="020B0503030403020204" pitchFamily="34" charset="0"/>
              </a:rPr>
              <a:t> more structured inventory </a:t>
            </a:r>
            <a:r>
              <a:rPr lang="en-US" sz="1400" dirty="0">
                <a:latin typeface="Source Sans Pro" panose="020B0503030403020204" pitchFamily="34" charset="0"/>
                <a:ea typeface="Source Sans Pro" panose="020B0503030403020204" pitchFamily="34" charset="0"/>
              </a:rPr>
              <a:t>sections</a:t>
            </a:r>
            <a:r>
              <a:rPr lang="en" sz="1400" dirty="0">
                <a:latin typeface="Source Sans Pro" panose="020B0503030403020204" pitchFamily="34" charset="0"/>
                <a:ea typeface="Source Sans Pro" panose="020B0503030403020204" pitchFamily="34" charset="0"/>
              </a:rPr>
              <a:t>. The finding aid example on the right is only a portion of a larger document; note that there is a little more structure visible — you can see field labels and </a:t>
            </a:r>
            <a:r>
              <a:rPr lang="en-US" sz="1400" dirty="0">
                <a:latin typeface="Source Sans Pro" panose="020B0503030403020204" pitchFamily="34" charset="0"/>
                <a:ea typeface="Source Sans Pro" panose="020B0503030403020204" pitchFamily="34" charset="0"/>
              </a:rPr>
              <a:t>corresponding </a:t>
            </a:r>
            <a:r>
              <a:rPr lang="en" sz="1400" dirty="0">
                <a:latin typeface="Source Sans Pro" panose="020B0503030403020204" pitchFamily="34" charset="0"/>
                <a:ea typeface="Source Sans Pro" panose="020B0503030403020204" pitchFamily="34" charset="0"/>
              </a:rPr>
              <a:t>values (</a:t>
            </a:r>
            <a:r>
              <a:rPr lang="en-US" sz="1400" dirty="0">
                <a:latin typeface="Source Sans Pro" panose="020B0503030403020204" pitchFamily="34" charset="0"/>
                <a:ea typeface="Source Sans Pro" panose="020B0503030403020204" pitchFamily="34" charset="0"/>
              </a:rPr>
              <a:t>e.g., “Provenance”, “Copyrights”) </a:t>
            </a:r>
            <a:r>
              <a:rPr lang="en" sz="1400" dirty="0">
                <a:latin typeface="Source Sans Pro" panose="020B0503030403020204" pitchFamily="34" charset="0"/>
                <a:ea typeface="Source Sans Pro" panose="020B0503030403020204" pitchFamily="34" charset="0"/>
              </a:rPr>
              <a:t>that look like structured data.</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214bc699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214bc699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We already looked at MARC, the digital form of library catalog records. There is a </a:t>
            </a:r>
            <a:r>
              <a:rPr lang="en-US" sz="1400" dirty="0">
                <a:latin typeface="Source Sans Pro" panose="020B0503030403020204" pitchFamily="34" charset="0"/>
                <a:ea typeface="Source Sans Pro" panose="020B0503030403020204" pitchFamily="34" charset="0"/>
              </a:rPr>
              <a:t>corresponding</a:t>
            </a:r>
            <a:r>
              <a:rPr lang="en" sz="1400" dirty="0">
                <a:latin typeface="Source Sans Pro" panose="020B0503030403020204" pitchFamily="34" charset="0"/>
                <a:ea typeface="Source Sans Pro" panose="020B0503030403020204" pitchFamily="34" charset="0"/>
              </a:rPr>
              <a:t> digital form</a:t>
            </a:r>
            <a:r>
              <a:rPr lang="en-US" sz="1400" dirty="0">
                <a:latin typeface="Source Sans Pro" panose="020B0503030403020204" pitchFamily="34" charset="0"/>
                <a:ea typeface="Source Sans Pro" panose="020B0503030403020204" pitchFamily="34" charset="0"/>
              </a:rPr>
              <a:t>at</a:t>
            </a:r>
            <a:r>
              <a:rPr lang="en" sz="1400" dirty="0">
                <a:latin typeface="Source Sans Pro" panose="020B0503030403020204" pitchFamily="34" charset="0"/>
                <a:ea typeface="Source Sans Pro" panose="020B0503030403020204" pitchFamily="34" charset="0"/>
              </a:rPr>
              <a:t> </a:t>
            </a:r>
            <a:r>
              <a:rPr lang="en-US" sz="1400" dirty="0">
                <a:latin typeface="Source Sans Pro" panose="020B0503030403020204" pitchFamily="34" charset="0"/>
                <a:ea typeface="Source Sans Pro" panose="020B0503030403020204" pitchFamily="34" charset="0"/>
              </a:rPr>
              <a:t>for</a:t>
            </a:r>
            <a:r>
              <a:rPr lang="en" sz="1400" dirty="0">
                <a:latin typeface="Source Sans Pro" panose="020B0503030403020204" pitchFamily="34" charset="0"/>
                <a:ea typeface="Source Sans Pro" panose="020B0503030403020204" pitchFamily="34" charset="0"/>
              </a:rPr>
              <a:t> archival finding aids. In this case, </a:t>
            </a:r>
            <a:r>
              <a:rPr lang="en-US" sz="1400" dirty="0">
                <a:latin typeface="Source Sans Pro" panose="020B0503030403020204" pitchFamily="34" charset="0"/>
                <a:ea typeface="Source Sans Pro" panose="020B0503030403020204" pitchFamily="34" charset="0"/>
              </a:rPr>
              <a:t>the format uses </a:t>
            </a:r>
            <a:r>
              <a:rPr lang="en" sz="1400" dirty="0">
                <a:latin typeface="Source Sans Pro" panose="020B0503030403020204" pitchFamily="34" charset="0"/>
                <a:ea typeface="Source Sans Pro" panose="020B0503030403020204" pitchFamily="34" charset="0"/>
              </a:rPr>
              <a:t>another acronym: Encoded Archival Description, or EAD. Because of the document-like structure of paper finding aids, EAD could not have been designed as a tightly structured row and column data format. Instead, it uses XML (eXtensible Markup Language), an encoding technology that wraps tags around text in the same way that HTML encodes web pages. </a:t>
            </a:r>
          </a:p>
          <a:p>
            <a:pPr marL="0" lvl="0" indent="0" algn="l" rtl="0">
              <a:spcBef>
                <a:spcPts val="0"/>
              </a:spcBef>
              <a:spcAft>
                <a:spcPts val="0"/>
              </a:spcAft>
              <a:buNone/>
            </a:pPr>
            <a:endParaRPr lang="en"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As you can see in this example, the encoding allows for both specific data labelling (note tags like "date", "author", and "titleproper"), as well as a flowing, tree-like document structure. When archives present digital finding aids to their users, they are not presenting this form of EAD. </a:t>
            </a:r>
            <a:r>
              <a:rPr lang="en-US" sz="1400" dirty="0">
                <a:latin typeface="Source Sans Pro" panose="020B0503030403020204" pitchFamily="34" charset="0"/>
                <a:ea typeface="Source Sans Pro" panose="020B0503030403020204" pitchFamily="34" charset="0"/>
              </a:rPr>
              <a:t>I</a:t>
            </a:r>
            <a:r>
              <a:rPr lang="en" sz="1400" dirty="0">
                <a:latin typeface="Source Sans Pro" panose="020B0503030403020204" pitchFamily="34" charset="0"/>
                <a:ea typeface="Source Sans Pro" panose="020B0503030403020204" pitchFamily="34" charset="0"/>
              </a:rPr>
              <a:t>nstead, the code here is transformed into a web page, a PDF document, or similar. But if you are thinking about how to pull existing information about archival collections </a:t>
            </a:r>
            <a:r>
              <a:rPr lang="en" sz="1400" i="1" dirty="0">
                <a:latin typeface="Source Sans Pro" panose="020B0503030403020204" pitchFamily="34" charset="0"/>
                <a:ea typeface="Source Sans Pro" panose="020B0503030403020204" pitchFamily="34" charset="0"/>
              </a:rPr>
              <a:t>as data</a:t>
            </a:r>
            <a:r>
              <a:rPr lang="en" sz="1400" dirty="0">
                <a:latin typeface="Source Sans Pro" panose="020B0503030403020204" pitchFamily="34" charset="0"/>
                <a:ea typeface="Source Sans Pro" panose="020B0503030403020204" pitchFamily="34" charset="0"/>
              </a:rPr>
              <a:t>, </a:t>
            </a:r>
            <a:r>
              <a:rPr lang="en-US" sz="1400" dirty="0">
                <a:latin typeface="Source Sans Pro" panose="020B0503030403020204" pitchFamily="34" charset="0"/>
                <a:ea typeface="Source Sans Pro" panose="020B0503030403020204" pitchFamily="34" charset="0"/>
              </a:rPr>
              <a:t>it’s important to </a:t>
            </a:r>
            <a:r>
              <a:rPr lang="en" sz="1400" dirty="0">
                <a:latin typeface="Source Sans Pro" panose="020B0503030403020204" pitchFamily="34" charset="0"/>
                <a:ea typeface="Source Sans Pro" panose="020B0503030403020204" pitchFamily="34" charset="0"/>
              </a:rPr>
              <a:t>be aware of EAD and its structure.</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14bc699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14bc699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To this point we have talked about how libraries and archives developed formats </a:t>
            </a:r>
            <a:r>
              <a:rPr lang="en-US" sz="1400" dirty="0">
                <a:latin typeface="Source Sans Pro" panose="020B0503030403020204" pitchFamily="34" charset="0"/>
                <a:ea typeface="Source Sans Pro" panose="020B0503030403020204" pitchFamily="34" charset="0"/>
              </a:rPr>
              <a:t>and standards</a:t>
            </a:r>
            <a:r>
              <a:rPr lang="en" sz="1400" dirty="0">
                <a:latin typeface="Source Sans Pro" panose="020B0503030403020204" pitchFamily="34" charset="0"/>
                <a:ea typeface="Source Sans Pro" panose="020B0503030403020204" pitchFamily="34" charset="0"/>
              </a:rPr>
              <a:t> for describing their </a:t>
            </a:r>
            <a:r>
              <a:rPr lang="en-US" sz="1400" dirty="0">
                <a:latin typeface="Source Sans Pro" panose="020B0503030403020204" pitchFamily="34" charset="0"/>
                <a:ea typeface="Source Sans Pro" panose="020B0503030403020204" pitchFamily="34" charset="0"/>
              </a:rPr>
              <a:t>analog</a:t>
            </a:r>
            <a:r>
              <a:rPr lang="en" sz="1400" dirty="0">
                <a:latin typeface="Source Sans Pro" panose="020B0503030403020204" pitchFamily="34" charset="0"/>
                <a:ea typeface="Source Sans Pro" panose="020B0503030403020204" pitchFamily="34" charset="0"/>
              </a:rPr>
              <a:t> collections. Even when those </a:t>
            </a:r>
            <a:r>
              <a:rPr lang="en-US" sz="1400" dirty="0">
                <a:latin typeface="Source Sans Pro" panose="020B0503030403020204" pitchFamily="34" charset="0"/>
                <a:ea typeface="Source Sans Pro" panose="020B0503030403020204" pitchFamily="34" charset="0"/>
              </a:rPr>
              <a:t>catalog records</a:t>
            </a:r>
            <a:r>
              <a:rPr lang="en" sz="1400" dirty="0">
                <a:latin typeface="Source Sans Pro" panose="020B0503030403020204" pitchFamily="34" charset="0"/>
                <a:ea typeface="Source Sans Pro" panose="020B0503030403020204" pitchFamily="34" charset="0"/>
              </a:rPr>
              <a:t> took digital form, th</a:t>
            </a:r>
            <a:r>
              <a:rPr lang="en-US" sz="1400" dirty="0">
                <a:latin typeface="Source Sans Pro" panose="020B0503030403020204" pitchFamily="34" charset="0"/>
                <a:ea typeface="Source Sans Pro" panose="020B0503030403020204" pitchFamily="34" charset="0"/>
              </a:rPr>
              <a:t>ey</a:t>
            </a:r>
            <a:r>
              <a:rPr lang="en" sz="1400" dirty="0">
                <a:latin typeface="Source Sans Pro" panose="020B0503030403020204" pitchFamily="34" charset="0"/>
                <a:ea typeface="Source Sans Pro" panose="020B0503030403020204" pitchFamily="34" charset="0"/>
              </a:rPr>
              <a:t> were still influenced by the professional practices that developed in managing </a:t>
            </a:r>
            <a:r>
              <a:rPr lang="en-US" sz="1400" dirty="0">
                <a:latin typeface="Source Sans Pro" panose="020B0503030403020204" pitchFamily="34" charset="0"/>
                <a:ea typeface="Source Sans Pro" panose="020B0503030403020204" pitchFamily="34" charset="0"/>
              </a:rPr>
              <a:t>physical materials</a:t>
            </a:r>
            <a:r>
              <a:rPr lang="en" sz="1400" dirty="0">
                <a:latin typeface="Source Sans Pro" panose="020B0503030403020204" pitchFamily="34" charset="0"/>
                <a:ea typeface="Source Sans Pro" panose="020B0503030403020204" pitchFamily="34" charset="0"/>
              </a:rPr>
              <a:t>. </a:t>
            </a:r>
          </a:p>
          <a:p>
            <a:pPr marL="0" lvl="0" indent="0" algn="l" rtl="0">
              <a:spcBef>
                <a:spcPts val="0"/>
              </a:spcBef>
              <a:spcAft>
                <a:spcPts val="0"/>
              </a:spcAft>
              <a:buNone/>
            </a:pPr>
            <a:endParaRPr lang="en"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As libraries began to develop their own </a:t>
            </a:r>
            <a:r>
              <a:rPr lang="en" sz="1400" i="1" dirty="0">
                <a:latin typeface="Source Sans Pro" panose="020B0503030403020204" pitchFamily="34" charset="0"/>
                <a:ea typeface="Source Sans Pro" panose="020B0503030403020204" pitchFamily="34" charset="0"/>
              </a:rPr>
              <a:t>digital collections,</a:t>
            </a:r>
            <a:r>
              <a:rPr lang="en" sz="1400" dirty="0">
                <a:latin typeface="Source Sans Pro" panose="020B0503030403020204" pitchFamily="34" charset="0"/>
                <a:ea typeface="Source Sans Pro" panose="020B0503030403020204" pitchFamily="34" charset="0"/>
              </a:rPr>
              <a:t> different formats and practices for description emerged. They are still very much in line with the kind of structures and technology we've already seen, so </a:t>
            </a:r>
            <a:r>
              <a:rPr lang="en-US" sz="1400" dirty="0">
                <a:latin typeface="Source Sans Pro" panose="020B0503030403020204" pitchFamily="34" charset="0"/>
                <a:ea typeface="Source Sans Pro" panose="020B0503030403020204" pitchFamily="34" charset="0"/>
              </a:rPr>
              <a:t>in some ways they are only </a:t>
            </a:r>
            <a:r>
              <a:rPr lang="en" sz="1400" dirty="0">
                <a:latin typeface="Source Sans Pro" panose="020B0503030403020204" pitchFamily="34" charset="0"/>
                <a:ea typeface="Source Sans Pro" panose="020B0503030403020204" pitchFamily="34" charset="0"/>
              </a:rPr>
              <a:t>"kind of" different. </a:t>
            </a:r>
            <a:r>
              <a:rPr lang="en-US" sz="1400" dirty="0">
                <a:latin typeface="Source Sans Pro" panose="020B0503030403020204" pitchFamily="34" charset="0"/>
                <a:ea typeface="Source Sans Pro" panose="020B0503030403020204" pitchFamily="34" charset="0"/>
              </a:rPr>
              <a:t>They use</a:t>
            </a:r>
            <a:r>
              <a:rPr lang="en" sz="1400" dirty="0">
                <a:latin typeface="Source Sans Pro" panose="020B0503030403020204" pitchFamily="34" charset="0"/>
                <a:ea typeface="Source Sans Pro" panose="020B0503030403020204" pitchFamily="34" charset="0"/>
              </a:rPr>
              <a:t> a slightly different flavor of record encoding, </a:t>
            </a:r>
            <a:r>
              <a:rPr lang="en-US" sz="1400" dirty="0">
                <a:latin typeface="Source Sans Pro" panose="020B0503030403020204" pitchFamily="34" charset="0"/>
                <a:ea typeface="Source Sans Pro" panose="020B0503030403020204" pitchFamily="34" charset="0"/>
              </a:rPr>
              <a:t>but </a:t>
            </a:r>
            <a:r>
              <a:rPr lang="en" sz="1400" dirty="0">
                <a:latin typeface="Source Sans Pro" panose="020B0503030403020204" pitchFamily="34" charset="0"/>
                <a:ea typeface="Source Sans Pro" panose="020B0503030403020204" pitchFamily="34" charset="0"/>
              </a:rPr>
              <a:t>another key difference is the granularity of description. More on that next.</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214bc699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214bc699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When libraries create digital objects, </a:t>
            </a:r>
            <a:r>
              <a:rPr lang="en-US" sz="1400" dirty="0">
                <a:latin typeface="Source Sans Pro" panose="020B0503030403020204" pitchFamily="34" charset="0"/>
                <a:ea typeface="Source Sans Pro" panose="020B0503030403020204" pitchFamily="34" charset="0"/>
              </a:rPr>
              <a:t>there is no physical object to place on a shelf or into a storage box. </a:t>
            </a:r>
            <a:r>
              <a:rPr lang="en" sz="1400" dirty="0">
                <a:latin typeface="Source Sans Pro" panose="020B0503030403020204" pitchFamily="34" charset="0"/>
                <a:ea typeface="Source Sans Pro" panose="020B0503030403020204" pitchFamily="34" charset="0"/>
              </a:rPr>
              <a:t>Because of this, there is a great</a:t>
            </a:r>
            <a:r>
              <a:rPr lang="en-US" sz="1400" dirty="0" err="1">
                <a:latin typeface="Source Sans Pro" panose="020B0503030403020204" pitchFamily="34" charset="0"/>
                <a:ea typeface="Source Sans Pro" panose="020B0503030403020204" pitchFamily="34" charset="0"/>
              </a:rPr>
              <a:t>er</a:t>
            </a:r>
            <a:r>
              <a:rPr lang="en" sz="1400" dirty="0">
                <a:latin typeface="Source Sans Pro" panose="020B0503030403020204" pitchFamily="34" charset="0"/>
                <a:ea typeface="Source Sans Pro" panose="020B0503030403020204" pitchFamily="34" charset="0"/>
              </a:rPr>
              <a:t> need to describe each individual item. If the digital item is a book, item-level description might already exist in the MARC catalog record. However, in many cases the item is </a:t>
            </a:r>
            <a:r>
              <a:rPr lang="en-US" sz="1400" dirty="0">
                <a:latin typeface="Source Sans Pro" panose="020B0503030403020204" pitchFamily="34" charset="0"/>
                <a:ea typeface="Source Sans Pro" panose="020B0503030403020204" pitchFamily="34" charset="0"/>
              </a:rPr>
              <a:t>something that would not have</a:t>
            </a:r>
            <a:r>
              <a:rPr lang="en" sz="1400" dirty="0">
                <a:latin typeface="Source Sans Pro" panose="020B0503030403020204" pitchFamily="34" charset="0"/>
                <a:ea typeface="Source Sans Pro" panose="020B0503030403020204" pitchFamily="34" charset="0"/>
              </a:rPr>
              <a:t> traditionally </a:t>
            </a:r>
            <a:r>
              <a:rPr lang="en-US" sz="1400" dirty="0">
                <a:latin typeface="Source Sans Pro" panose="020B0503030403020204" pitchFamily="34" charset="0"/>
                <a:ea typeface="Source Sans Pro" panose="020B0503030403020204" pitchFamily="34" charset="0"/>
              </a:rPr>
              <a:t>been </a:t>
            </a:r>
            <a:r>
              <a:rPr lang="en" sz="1400" dirty="0">
                <a:latin typeface="Source Sans Pro" panose="020B0503030403020204" pitchFamily="34" charset="0"/>
                <a:ea typeface="Source Sans Pro" panose="020B0503030403020204" pitchFamily="34" charset="0"/>
              </a:rPr>
              <a:t>described at item level. </a:t>
            </a:r>
          </a:p>
          <a:p>
            <a:pPr marL="0" lvl="0" indent="0" algn="l" rtl="0">
              <a:spcBef>
                <a:spcPts val="0"/>
              </a:spcBef>
              <a:spcAft>
                <a:spcPts val="0"/>
              </a:spcAft>
              <a:buNone/>
            </a:pPr>
            <a:endParaRPr lang="en"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For example, consider a photograph that is part of a larger archival collection. Or an individual issue of a magazine or newspaper. As we've already discussed, </a:t>
            </a:r>
            <a:r>
              <a:rPr lang="en-US" sz="1400" dirty="0">
                <a:latin typeface="Source Sans Pro" panose="020B0503030403020204" pitchFamily="34" charset="0"/>
                <a:ea typeface="Source Sans Pro" panose="020B0503030403020204" pitchFamily="34" charset="0"/>
              </a:rPr>
              <a:t>individual objects of </a:t>
            </a:r>
            <a:r>
              <a:rPr lang="en" sz="1400" dirty="0">
                <a:latin typeface="Source Sans Pro" panose="020B0503030403020204" pitchFamily="34" charset="0"/>
                <a:ea typeface="Source Sans Pro" panose="020B0503030403020204" pitchFamily="34" charset="0"/>
              </a:rPr>
              <a:t>these kinds are typically not described in much detail </a:t>
            </a:r>
            <a:r>
              <a:rPr lang="en-US" sz="1400" dirty="0">
                <a:latin typeface="Source Sans Pro" panose="020B0503030403020204" pitchFamily="34" charset="0"/>
                <a:ea typeface="Source Sans Pro" panose="020B0503030403020204" pitchFamily="34" charset="0"/>
              </a:rPr>
              <a:t>in catalog records and archival finding aids</a:t>
            </a:r>
            <a:r>
              <a:rPr lang="en" sz="1400" dirty="0">
                <a:latin typeface="Source Sans Pro" panose="020B0503030403020204" pitchFamily="34" charset="0"/>
                <a:ea typeface="Source Sans Pro" panose="020B0503030403020204" pitchFamily="34" charset="0"/>
              </a:rPr>
              <a:t>. As as result, they don't quite fit into the existing cataloging formats that we've already covered. In response, the library and archives communities created more standards, specifically for describing digital objects. One of these is shown here: the Metadata Object Description Schema, or MODS. This is a standard that is very similar to MARC, but simplified in some ways, and better able to accommodate the variety of material that might make up a digital collection. Note it is also based on XML markup, similar to what we have seen already with EAD. </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214bc699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214bc699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To summarize what we've already covered: libraries and archives put huge effort into cataloging and describing the materials they collect. These catalog records contain a wealth of data that may be useful when you work these materials </a:t>
            </a:r>
            <a:r>
              <a:rPr lang="en-US" sz="1400" dirty="0">
                <a:latin typeface="Source Sans Pro" panose="020B0503030403020204" pitchFamily="34" charset="0"/>
                <a:ea typeface="Source Sans Pro" panose="020B0503030403020204" pitchFamily="34" charset="0"/>
              </a:rPr>
              <a:t>using</a:t>
            </a:r>
            <a:r>
              <a:rPr lang="en" sz="1400" dirty="0">
                <a:latin typeface="Source Sans Pro" panose="020B0503030403020204" pitchFamily="34" charset="0"/>
                <a:ea typeface="Source Sans Pro" panose="020B0503030403020204" pitchFamily="34" charset="0"/>
              </a:rPr>
              <a:t> data-focused methods. However, there is a huge variety in what library and archiv</a:t>
            </a:r>
            <a:r>
              <a:rPr lang="en-US" sz="1400" dirty="0">
                <a:latin typeface="Source Sans Pro" panose="020B0503030403020204" pitchFamily="34" charset="0"/>
                <a:ea typeface="Source Sans Pro" panose="020B0503030403020204" pitchFamily="34" charset="0"/>
              </a:rPr>
              <a:t>al</a:t>
            </a:r>
            <a:r>
              <a:rPr lang="en" sz="1400" dirty="0">
                <a:latin typeface="Source Sans Pro" panose="020B0503030403020204" pitchFamily="34" charset="0"/>
                <a:ea typeface="Source Sans Pro" panose="020B0503030403020204" pitchFamily="34" charset="0"/>
              </a:rPr>
              <a:t> descriptive data looks like in practice. Depending on what is being cataloged, there are differences is what is recorded, what format it is stored in, and whether or not an individual item is captured in any detail. All of these differences have been shaped by a long history of changing technologies, tools, the scale of collections, standards uses, professional practices, and more.</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21677c42b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21677c42b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This all may sound daunting, and it can be in practice. To address this, our project has worked to create a simplified, standardized presentation of library and archives catalog data. We have chosen a single, simple tabular format for item records. Th</a:t>
            </a:r>
            <a:r>
              <a:rPr lang="en-US" sz="1400" dirty="0">
                <a:latin typeface="Source Sans Pro" panose="020B0503030403020204" pitchFamily="34" charset="0"/>
                <a:ea typeface="Source Sans Pro" panose="020B0503030403020204" pitchFamily="34" charset="0"/>
              </a:rPr>
              <a:t>ese</a:t>
            </a:r>
            <a:r>
              <a:rPr lang="en" sz="1400" dirty="0">
                <a:latin typeface="Source Sans Pro" panose="020B0503030403020204" pitchFamily="34" charset="0"/>
                <a:ea typeface="Source Sans Pro" panose="020B0503030403020204" pitchFamily="34" charset="0"/>
              </a:rPr>
              <a:t> plain-text comma separated values (CSV) file</a:t>
            </a:r>
            <a:r>
              <a:rPr lang="en-US" sz="1400" dirty="0">
                <a:latin typeface="Source Sans Pro" panose="020B0503030403020204" pitchFamily="34" charset="0"/>
                <a:ea typeface="Source Sans Pro" panose="020B0503030403020204" pitchFamily="34" charset="0"/>
              </a:rPr>
              <a:t>s</a:t>
            </a:r>
            <a:r>
              <a:rPr lang="en" sz="1400" dirty="0">
                <a:latin typeface="Source Sans Pro" panose="020B0503030403020204" pitchFamily="34" charset="0"/>
                <a:ea typeface="Source Sans Pro" panose="020B0503030403020204" pitchFamily="34" charset="0"/>
              </a:rPr>
              <a:t> can be opened and modified with any spreadsheet application. </a:t>
            </a:r>
          </a:p>
          <a:p>
            <a:pPr marL="0" lvl="0" indent="0" algn="l" rtl="0">
              <a:spcBef>
                <a:spcPts val="0"/>
              </a:spcBef>
              <a:spcAft>
                <a:spcPts val="0"/>
              </a:spcAft>
              <a:buNone/>
            </a:pPr>
            <a:endParaRPr lang="en"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We unde</a:t>
            </a:r>
            <a:r>
              <a:rPr lang="en-US" sz="1400" dirty="0">
                <a:latin typeface="Source Sans Pro" panose="020B0503030403020204" pitchFamily="34" charset="0"/>
                <a:ea typeface="Source Sans Pro" panose="020B0503030403020204" pitchFamily="34" charset="0"/>
              </a:rPr>
              <a:t>rstand</a:t>
            </a:r>
            <a:r>
              <a:rPr lang="en" sz="1400" dirty="0">
                <a:latin typeface="Source Sans Pro" panose="020B0503030403020204" pitchFamily="34" charset="0"/>
                <a:ea typeface="Source Sans Pro" panose="020B0503030403020204" pitchFamily="34" charset="0"/>
              </a:rPr>
              <a:t> that this library and archives data is likely to be the "base" on which you add </a:t>
            </a:r>
            <a:r>
              <a:rPr lang="en" sz="1400" i="1" dirty="0">
                <a:latin typeface="Source Sans Pro" panose="020B0503030403020204" pitchFamily="34" charset="0"/>
                <a:ea typeface="Source Sans Pro" panose="020B0503030403020204" pitchFamily="34" charset="0"/>
              </a:rPr>
              <a:t>additional data</a:t>
            </a:r>
            <a:r>
              <a:rPr lang="en" sz="1400" dirty="0">
                <a:latin typeface="Source Sans Pro" panose="020B0503030403020204" pitchFamily="34" charset="0"/>
                <a:ea typeface="Source Sans Pro" panose="020B0503030403020204" pitchFamily="34" charset="0"/>
              </a:rPr>
              <a:t> to support your research questions; </a:t>
            </a:r>
            <a:r>
              <a:rPr lang="en-US" sz="1400" dirty="0">
                <a:latin typeface="Source Sans Pro" panose="020B0503030403020204" pitchFamily="34" charset="0"/>
                <a:ea typeface="Source Sans Pro" panose="020B0503030403020204" pitchFamily="34" charset="0"/>
              </a:rPr>
              <a:t>as such,</a:t>
            </a:r>
            <a:r>
              <a:rPr lang="en" sz="1400" dirty="0">
                <a:latin typeface="Source Sans Pro" panose="020B0503030403020204" pitchFamily="34" charset="0"/>
                <a:ea typeface="Source Sans Pro" panose="020B0503030403020204" pitchFamily="34" charset="0"/>
              </a:rPr>
              <a:t> we call this the "base layer". Even in these base layers, you will see evidence of the variety and history of cataloging described in this slide deck. Some fields you consider important may be missing or blank; others may be driven by library and archival description standards that seem idiosyncratic or unimportant for your work. Hopefully, the background and historical context that has been shared here helps you to better understand and use what you'll find in the base layers.</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21677c42b_1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21677c42b_1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21677c42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21677c42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Source Sans Pro" panose="020B0503030403020204" pitchFamily="34" charset="0"/>
                <a:ea typeface="Source Sans Pro" panose="020B0503030403020204" pitchFamily="34" charset="0"/>
              </a:rPr>
              <a:t>To start, it’s important to know </a:t>
            </a:r>
            <a:r>
              <a:rPr lang="en" sz="1400" dirty="0">
                <a:latin typeface="Source Sans Pro" panose="020B0503030403020204" pitchFamily="34" charset="0"/>
                <a:ea typeface="Source Sans Pro" panose="020B0503030403020204" pitchFamily="34" charset="0"/>
              </a:rPr>
              <a:t>that libraries and archives describe different kinds of material differently. This applies not only to </a:t>
            </a:r>
            <a:r>
              <a:rPr lang="en" sz="1400" i="1" dirty="0">
                <a:latin typeface="Source Sans Pro" panose="020B0503030403020204" pitchFamily="34" charset="0"/>
                <a:ea typeface="Source Sans Pro" panose="020B0503030403020204" pitchFamily="34" charset="0"/>
              </a:rPr>
              <a:t>how</a:t>
            </a:r>
            <a:r>
              <a:rPr lang="en" sz="1400" dirty="0">
                <a:latin typeface="Source Sans Pro" panose="020B0503030403020204" pitchFamily="34" charset="0"/>
                <a:ea typeface="Source Sans Pro" panose="020B0503030403020204" pitchFamily="34" charset="0"/>
              </a:rPr>
              <a:t> items are described, but also the </a:t>
            </a:r>
            <a:r>
              <a:rPr lang="en" sz="1400" i="1" dirty="0">
                <a:latin typeface="Source Sans Pro" panose="020B0503030403020204" pitchFamily="34" charset="0"/>
                <a:ea typeface="Source Sans Pro" panose="020B0503030403020204" pitchFamily="34" charset="0"/>
              </a:rPr>
              <a:t>formats</a:t>
            </a:r>
            <a:r>
              <a:rPr lang="en" sz="1400" dirty="0">
                <a:latin typeface="Source Sans Pro" panose="020B0503030403020204" pitchFamily="34" charset="0"/>
                <a:ea typeface="Source Sans Pro" panose="020B0503030403020204" pitchFamily="34" charset="0"/>
              </a:rPr>
              <a:t> and </a:t>
            </a:r>
            <a:r>
              <a:rPr lang="en" sz="1400" i="1" dirty="0">
                <a:latin typeface="Source Sans Pro" panose="020B0503030403020204" pitchFamily="34" charset="0"/>
                <a:ea typeface="Source Sans Pro" panose="020B0503030403020204" pitchFamily="34" charset="0"/>
              </a:rPr>
              <a:t>systems</a:t>
            </a:r>
            <a:r>
              <a:rPr lang="en" sz="1400" dirty="0">
                <a:latin typeface="Source Sans Pro" panose="020B0503030403020204" pitchFamily="34" charset="0"/>
                <a:ea typeface="Source Sans Pro" panose="020B0503030403020204" pitchFamily="34" charset="0"/>
              </a:rPr>
              <a:t> in which the descriptions are stored. Moreover, there are big differences in the </a:t>
            </a:r>
            <a:r>
              <a:rPr lang="en" sz="1400" i="1" dirty="0">
                <a:latin typeface="Source Sans Pro" panose="020B0503030403020204" pitchFamily="34" charset="0"/>
                <a:ea typeface="Source Sans Pro" panose="020B0503030403020204" pitchFamily="34" charset="0"/>
              </a:rPr>
              <a:t>granularity</a:t>
            </a:r>
            <a:r>
              <a:rPr lang="en" sz="1400" dirty="0">
                <a:latin typeface="Source Sans Pro" panose="020B0503030403020204" pitchFamily="34" charset="0"/>
                <a:ea typeface="Source Sans Pro" panose="020B0503030403020204" pitchFamily="34" charset="0"/>
              </a:rPr>
              <a:t> of description -- meaning, for example, whether or not individual items that make up a collection are described at all.</a:t>
            </a:r>
            <a:endParaRPr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endParaRPr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There is a long history here that is influenced by technology, formats, scale, evolving professional standards, and more. We'll start this by looking at books and related book-like things. To begin, we'll go back around 2,300 years...</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214bc69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214bc69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Before the </a:t>
            </a:r>
            <a:r>
              <a:rPr lang="en" sz="1400" i="1" dirty="0">
                <a:latin typeface="Source Sans Pro" panose="020B0503030403020204" pitchFamily="34" charset="0"/>
                <a:ea typeface="Source Sans Pro" panose="020B0503030403020204" pitchFamily="34" charset="0"/>
              </a:rPr>
              <a:t>codex</a:t>
            </a:r>
            <a:r>
              <a:rPr lang="en" sz="1400" dirty="0">
                <a:latin typeface="Source Sans Pro" panose="020B0503030403020204" pitchFamily="34" charset="0"/>
                <a:ea typeface="Source Sans Pro" panose="020B0503030403020204" pitchFamily="34" charset="0"/>
              </a:rPr>
              <a:t> form of a book became the prevalent form (i.e., two covers, separate leaves of pages in between), </a:t>
            </a:r>
            <a:r>
              <a:rPr lang="en" sz="1400" b="0" i="1" dirty="0">
                <a:latin typeface="Source Sans Pro" panose="020B0503030403020204" pitchFamily="34" charset="0"/>
                <a:ea typeface="Source Sans Pro" panose="020B0503030403020204" pitchFamily="34" charset="0"/>
              </a:rPr>
              <a:t>scrolls</a:t>
            </a:r>
            <a:r>
              <a:rPr lang="en" sz="1400" dirty="0">
                <a:latin typeface="Source Sans Pro" panose="020B0503030403020204" pitchFamily="34" charset="0"/>
                <a:ea typeface="Source Sans Pro" panose="020B0503030403020204" pitchFamily="34" charset="0"/>
              </a:rPr>
              <a:t> were often used to hold writing that was meant to last. Scrolls were stored on shelves; it would have been a bit of a hassle to unfurl a scroll to learn what it contained. So, as this illustration shows, an early form of book cataloging </a:t>
            </a:r>
            <a:r>
              <a:rPr lang="en-US" sz="1400" dirty="0">
                <a:latin typeface="Source Sans Pro" panose="020B0503030403020204" pitchFamily="34" charset="0"/>
                <a:ea typeface="Source Sans Pro" panose="020B0503030403020204" pitchFamily="34" charset="0"/>
              </a:rPr>
              <a:t>involved</a:t>
            </a:r>
            <a:r>
              <a:rPr lang="en" sz="1400" dirty="0">
                <a:latin typeface="Source Sans Pro" panose="020B0503030403020204" pitchFamily="34" charset="0"/>
                <a:ea typeface="Source Sans Pro" panose="020B0503030403020204" pitchFamily="34" charset="0"/>
              </a:rPr>
              <a:t> </a:t>
            </a:r>
            <a:r>
              <a:rPr lang="en-US" sz="1400" dirty="0">
                <a:latin typeface="Source Sans Pro" panose="020B0503030403020204" pitchFamily="34" charset="0"/>
                <a:ea typeface="Source Sans Pro" panose="020B0503030403020204" pitchFamily="34" charset="0"/>
              </a:rPr>
              <a:t>the </a:t>
            </a:r>
            <a:r>
              <a:rPr lang="en" sz="1400" dirty="0">
                <a:latin typeface="Source Sans Pro" panose="020B0503030403020204" pitchFamily="34" charset="0"/>
                <a:ea typeface="Source Sans Pro" panose="020B0503030403020204" pitchFamily="34" charset="0"/>
              </a:rPr>
              <a:t>creat</a:t>
            </a:r>
            <a:r>
              <a:rPr lang="en-US" sz="1400" dirty="0">
                <a:latin typeface="Source Sans Pro" panose="020B0503030403020204" pitchFamily="34" charset="0"/>
                <a:ea typeface="Source Sans Pro" panose="020B0503030403020204" pitchFamily="34" charset="0"/>
              </a:rPr>
              <a:t>ion of</a:t>
            </a:r>
            <a:r>
              <a:rPr lang="en" sz="1400" dirty="0">
                <a:latin typeface="Source Sans Pro" panose="020B0503030403020204" pitchFamily="34" charset="0"/>
                <a:ea typeface="Source Sans Pro" panose="020B0503030403020204" pitchFamily="34" charset="0"/>
              </a:rPr>
              <a:t> tags that could be attached to the ends of scrolls laid on shelves. These would not have been complex descriptions, and they would not have followed any shared standards. They were driven by a very localized utility. </a:t>
            </a:r>
            <a:r>
              <a:rPr lang="en-US" sz="1400" dirty="0">
                <a:latin typeface="Source Sans Pro" panose="020B0503030403020204" pitchFamily="34" charset="0"/>
                <a:ea typeface="Source Sans Pro" panose="020B0503030403020204" pitchFamily="34" charset="0"/>
              </a:rPr>
              <a:t>But these tags were an early form of collection data!</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214bc699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214bc699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As the technology of books changed, the dominant physical form of books changes from scrolls to the codex. In codex form, books could stand upright on shelves. However for a long while books were so precious that libraries often </a:t>
            </a:r>
            <a:r>
              <a:rPr lang="en" sz="1400" i="1" dirty="0">
                <a:latin typeface="Source Sans Pro" panose="020B0503030403020204" pitchFamily="34" charset="0"/>
                <a:ea typeface="Source Sans Pro" panose="020B0503030403020204" pitchFamily="34" charset="0"/>
              </a:rPr>
              <a:t>chained them to the shelves</a:t>
            </a:r>
            <a:r>
              <a:rPr lang="en" sz="1400" dirty="0">
                <a:latin typeface="Source Sans Pro" panose="020B0503030403020204" pitchFamily="34" charset="0"/>
                <a:ea typeface="Source Sans Pro" panose="020B0503030403020204" pitchFamily="34" charset="0"/>
              </a:rPr>
              <a:t> so they would remain there. Also, perhaps surprisingly, in early practice the spines of books were</a:t>
            </a:r>
            <a:r>
              <a:rPr lang="en-US" sz="1400" dirty="0">
                <a:latin typeface="Source Sans Pro" panose="020B0503030403020204" pitchFamily="34" charset="0"/>
                <a:ea typeface="Source Sans Pro" panose="020B0503030403020204" pitchFamily="34" charset="0"/>
              </a:rPr>
              <a:t> considered an</a:t>
            </a:r>
            <a:r>
              <a:rPr lang="en" sz="1400" dirty="0">
                <a:latin typeface="Source Sans Pro" panose="020B0503030403020204" pitchFamily="34" charset="0"/>
                <a:ea typeface="Source Sans Pro" panose="020B0503030403020204" pitchFamily="34" charset="0"/>
              </a:rPr>
              <a:t> insignificant structural component. </a:t>
            </a:r>
            <a:r>
              <a:rPr lang="en-US" sz="1400" dirty="0">
                <a:latin typeface="Source Sans Pro" panose="020B0503030403020204" pitchFamily="34" charset="0"/>
                <a:ea typeface="Source Sans Pro" panose="020B0503030403020204" pitchFamily="34" charset="0"/>
              </a:rPr>
              <a:t>A</a:t>
            </a:r>
            <a:r>
              <a:rPr lang="en" sz="1400" dirty="0">
                <a:latin typeface="Source Sans Pro" panose="020B0503030403020204" pitchFamily="34" charset="0"/>
                <a:ea typeface="Source Sans Pro" panose="020B0503030403020204" pitchFamily="34" charset="0"/>
              </a:rPr>
              <a:t>s such, books </a:t>
            </a:r>
            <a:r>
              <a:rPr lang="en-US" sz="1400" dirty="0">
                <a:latin typeface="Source Sans Pro" panose="020B0503030403020204" pitchFamily="34" charset="0"/>
                <a:ea typeface="Source Sans Pro" panose="020B0503030403020204" pitchFamily="34" charset="0"/>
              </a:rPr>
              <a:t>were often stored </a:t>
            </a:r>
            <a:r>
              <a:rPr lang="en" sz="1400" dirty="0">
                <a:latin typeface="Source Sans Pro" panose="020B0503030403020204" pitchFamily="34" charset="0"/>
                <a:ea typeface="Source Sans Pro" panose="020B0503030403020204" pitchFamily="34" charset="0"/>
              </a:rPr>
              <a:t>with the</a:t>
            </a:r>
            <a:r>
              <a:rPr lang="en-US" sz="1400" dirty="0" err="1">
                <a:latin typeface="Source Sans Pro" panose="020B0503030403020204" pitchFamily="34" charset="0"/>
                <a:ea typeface="Source Sans Pro" panose="020B0503030403020204" pitchFamily="34" charset="0"/>
              </a:rPr>
              <a:t>ir</a:t>
            </a:r>
            <a:r>
              <a:rPr lang="en" sz="1400" dirty="0">
                <a:latin typeface="Source Sans Pro" panose="020B0503030403020204" pitchFamily="34" charset="0"/>
                <a:ea typeface="Source Sans Pro" panose="020B0503030403020204" pitchFamily="34" charset="0"/>
              </a:rPr>
              <a:t> spines inward. </a:t>
            </a:r>
          </a:p>
          <a:p>
            <a:pPr marL="0" lvl="0" indent="0" algn="l" rtl="0">
              <a:spcBef>
                <a:spcPts val="0"/>
              </a:spcBef>
              <a:spcAft>
                <a:spcPts val="0"/>
              </a:spcAft>
              <a:buNone/>
            </a:pPr>
            <a:endParaRPr lang="en"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In this era of libraries, </a:t>
            </a:r>
            <a:r>
              <a:rPr lang="en-US" sz="1400" dirty="0">
                <a:latin typeface="Source Sans Pro" panose="020B0503030403020204" pitchFamily="34" charset="0"/>
                <a:ea typeface="Source Sans Pro" panose="020B0503030403020204" pitchFamily="34" charset="0"/>
              </a:rPr>
              <a:t>reading the spines was not a way of locating a book; instead,</a:t>
            </a:r>
            <a:r>
              <a:rPr lang="en" sz="1400" dirty="0">
                <a:latin typeface="Source Sans Pro" panose="020B0503030403020204" pitchFamily="34" charset="0"/>
                <a:ea typeface="Source Sans Pro" panose="020B0503030403020204" pitchFamily="34" charset="0"/>
              </a:rPr>
              <a:t> the ends of the shelves were used to hold </a:t>
            </a:r>
            <a:r>
              <a:rPr lang="en" sz="1400" b="0" i="1" dirty="0">
                <a:latin typeface="Source Sans Pro" panose="020B0503030403020204" pitchFamily="34" charset="0"/>
                <a:ea typeface="Source Sans Pro" panose="020B0503030403020204" pitchFamily="34" charset="0"/>
              </a:rPr>
              <a:t>content</a:t>
            </a:r>
            <a:r>
              <a:rPr lang="en-US" sz="1400" b="0" i="1" dirty="0">
                <a:latin typeface="Source Sans Pro" panose="020B0503030403020204" pitchFamily="34" charset="0"/>
                <a:ea typeface="Source Sans Pro" panose="020B0503030403020204" pitchFamily="34" charset="0"/>
              </a:rPr>
              <a:t>s</a:t>
            </a:r>
            <a:r>
              <a:rPr lang="en" sz="1400" b="0" i="1" dirty="0">
                <a:latin typeface="Source Sans Pro" panose="020B0503030403020204" pitchFamily="34" charset="0"/>
                <a:ea typeface="Source Sans Pro" panose="020B0503030403020204" pitchFamily="34" charset="0"/>
              </a:rPr>
              <a:t> lists </a:t>
            </a:r>
            <a:r>
              <a:rPr lang="en" sz="1400" dirty="0">
                <a:latin typeface="Source Sans Pro" panose="020B0503030403020204" pitchFamily="34" charset="0"/>
                <a:ea typeface="Source Sans Pro" panose="020B0503030403020204" pitchFamily="34" charset="0"/>
              </a:rPr>
              <a:t>of what they contained. You can see examples on the illustrations here. Very slowly, libraries began to create separate catalogs that took the form of inventory lists.</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214bc699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214bc69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Through a number of factors — the mechanical printing press being one of the largest — the </a:t>
            </a:r>
            <a:r>
              <a:rPr lang="en" sz="1400" i="1" dirty="0">
                <a:latin typeface="Source Sans Pro" panose="020B0503030403020204" pitchFamily="34" charset="0"/>
                <a:ea typeface="Source Sans Pro" panose="020B0503030403020204" pitchFamily="34" charset="0"/>
              </a:rPr>
              <a:t>scale</a:t>
            </a:r>
            <a:r>
              <a:rPr lang="en" sz="1400" dirty="0">
                <a:latin typeface="Source Sans Pro" panose="020B0503030403020204" pitchFamily="34" charset="0"/>
                <a:ea typeface="Source Sans Pro" panose="020B0503030403020204" pitchFamily="34" charset="0"/>
              </a:rPr>
              <a:t> of library collections continued to grow in dramatic fashion. We're skipping over many years, but by the 20th century it was common for academic research library collections to hold millions of books each. With so many books to manage, and so many being added all the time, </a:t>
            </a:r>
            <a:r>
              <a:rPr lang="en-US" sz="1400" dirty="0">
                <a:latin typeface="Source Sans Pro" panose="020B0503030403020204" pitchFamily="34" charset="0"/>
                <a:ea typeface="Source Sans Pro" panose="020B0503030403020204" pitchFamily="34" charset="0"/>
              </a:rPr>
              <a:t>it’s clear that</a:t>
            </a:r>
            <a:r>
              <a:rPr lang="en" sz="1400" dirty="0">
                <a:latin typeface="Source Sans Pro" panose="020B0503030403020204" pitchFamily="34" charset="0"/>
                <a:ea typeface="Source Sans Pro" panose="020B0503030403020204" pitchFamily="34" charset="0"/>
              </a:rPr>
              <a:t> hand-written inventories would no longer be up to the task.</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214bc699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214bc699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Card catalogs were the culmination of many threads of standardization and shared practice. Look at the physical form of the card catalog here. You can see right away that </a:t>
            </a:r>
            <a:r>
              <a:rPr lang="en-US" sz="1400" dirty="0">
                <a:latin typeface="Source Sans Pro" panose="020B0503030403020204" pitchFamily="34" charset="0"/>
                <a:ea typeface="Source Sans Pro" panose="020B0503030403020204" pitchFamily="34" charset="0"/>
              </a:rPr>
              <a:t>this system is based around</a:t>
            </a:r>
            <a:r>
              <a:rPr lang="en" sz="1400" dirty="0">
                <a:latin typeface="Source Sans Pro" panose="020B0503030403020204" pitchFamily="34" charset="0"/>
                <a:ea typeface="Source Sans Pro" panose="020B0503030403020204" pitchFamily="34" charset="0"/>
              </a:rPr>
              <a:t> a standard physical form for each record (the card), </a:t>
            </a:r>
            <a:r>
              <a:rPr lang="en-US" sz="1400" dirty="0">
                <a:latin typeface="Source Sans Pro" panose="020B0503030403020204" pitchFamily="34" charset="0"/>
                <a:ea typeface="Source Sans Pro" panose="020B0503030403020204" pitchFamily="34" charset="0"/>
              </a:rPr>
              <a:t>and the records are stored in</a:t>
            </a:r>
            <a:r>
              <a:rPr lang="en" sz="1400" dirty="0">
                <a:latin typeface="Source Sans Pro" panose="020B0503030403020204" pitchFamily="34" charset="0"/>
                <a:ea typeface="Source Sans Pro" panose="020B0503030403020204" pitchFamily="34" charset="0"/>
              </a:rPr>
              <a:t> standardized physical containers (the card drawers). On the cards </a:t>
            </a:r>
            <a:r>
              <a:rPr lang="en-US" sz="1400" dirty="0">
                <a:latin typeface="Source Sans Pro" panose="020B0503030403020204" pitchFamily="34" charset="0"/>
                <a:ea typeface="Source Sans Pro" panose="020B0503030403020204" pitchFamily="34" charset="0"/>
              </a:rPr>
              <a:t>themselves</a:t>
            </a:r>
            <a:r>
              <a:rPr lang="en" sz="1400" dirty="0">
                <a:latin typeface="Source Sans Pro" panose="020B0503030403020204" pitchFamily="34" charset="0"/>
                <a:ea typeface="Source Sans Pro" panose="020B0503030403020204" pitchFamily="34" charset="0"/>
              </a:rPr>
              <a:t>, there was an increasing standardization in </a:t>
            </a:r>
            <a:r>
              <a:rPr lang="en" sz="1400" i="1" dirty="0">
                <a:latin typeface="Source Sans Pro" panose="020B0503030403020204" pitchFamily="34" charset="0"/>
                <a:ea typeface="Source Sans Pro" panose="020B0503030403020204" pitchFamily="34" charset="0"/>
              </a:rPr>
              <a:t>what</a:t>
            </a:r>
            <a:r>
              <a:rPr lang="en" sz="1400" dirty="0">
                <a:latin typeface="Source Sans Pro" panose="020B0503030403020204" pitchFamily="34" charset="0"/>
                <a:ea typeface="Source Sans Pro" panose="020B0503030403020204" pitchFamily="34" charset="0"/>
              </a:rPr>
              <a:t> information was recorded and </a:t>
            </a:r>
            <a:r>
              <a:rPr lang="en" sz="1400" i="1" dirty="0">
                <a:latin typeface="Source Sans Pro" panose="020B0503030403020204" pitchFamily="34" charset="0"/>
                <a:ea typeface="Source Sans Pro" panose="020B0503030403020204" pitchFamily="34" charset="0"/>
              </a:rPr>
              <a:t>how</a:t>
            </a:r>
            <a:r>
              <a:rPr lang="en" sz="1400" dirty="0">
                <a:latin typeface="Source Sans Pro" panose="020B0503030403020204" pitchFamily="34" charset="0"/>
                <a:ea typeface="Source Sans Pro" panose="020B0503030403020204" pitchFamily="34" charset="0"/>
              </a:rPr>
              <a:t> it was written. </a:t>
            </a:r>
          </a:p>
          <a:p>
            <a:pPr marL="0" lvl="0" indent="0" algn="l" rtl="0">
              <a:spcBef>
                <a:spcPts val="0"/>
              </a:spcBef>
              <a:spcAft>
                <a:spcPts val="0"/>
              </a:spcAft>
              <a:buNone/>
            </a:pPr>
            <a:endParaRPr lang="en"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Card catalogs are enormous analog databases, and their structure</a:t>
            </a:r>
            <a:r>
              <a:rPr lang="en-US" sz="1400" dirty="0">
                <a:latin typeface="Source Sans Pro" panose="020B0503030403020204" pitchFamily="34" charset="0"/>
                <a:ea typeface="Source Sans Pro" panose="020B0503030403020204" pitchFamily="34" charset="0"/>
              </a:rPr>
              <a:t>s</a:t>
            </a:r>
            <a:r>
              <a:rPr lang="en" sz="1400" dirty="0">
                <a:latin typeface="Source Sans Pro" panose="020B0503030403020204" pitchFamily="34" charset="0"/>
                <a:ea typeface="Source Sans Pro" panose="020B0503030403020204" pitchFamily="34" charset="0"/>
              </a:rPr>
              <a:t> had a huge influence on the digital library catalogs that eventually replaced them.</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214bc699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214bc699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This diagram of a catalog card is presented to show you that </a:t>
            </a:r>
            <a:r>
              <a:rPr lang="en-US" sz="1400" dirty="0">
                <a:latin typeface="Source Sans Pro" panose="020B0503030403020204" pitchFamily="34" charset="0"/>
                <a:ea typeface="Source Sans Pro" panose="020B0503030403020204" pitchFamily="34" charset="0"/>
              </a:rPr>
              <a:t>it is designed to hold</a:t>
            </a:r>
            <a:r>
              <a:rPr lang="en" sz="1400" dirty="0">
                <a:latin typeface="Source Sans Pro" panose="020B0503030403020204" pitchFamily="34" charset="0"/>
                <a:ea typeface="Source Sans Pro" panose="020B0503030403020204" pitchFamily="34" charset="0"/>
              </a:rPr>
              <a:t> highly structured and controlled </a:t>
            </a:r>
            <a:r>
              <a:rPr lang="en-US" sz="1400" dirty="0">
                <a:latin typeface="Source Sans Pro" panose="020B0503030403020204" pitchFamily="34" charset="0"/>
                <a:ea typeface="Source Sans Pro" panose="020B0503030403020204" pitchFamily="34" charset="0"/>
              </a:rPr>
              <a:t>information</a:t>
            </a:r>
            <a:r>
              <a:rPr lang="en" sz="1400" dirty="0">
                <a:latin typeface="Source Sans Pro" panose="020B0503030403020204" pitchFamily="34" charset="0"/>
                <a:ea typeface="Source Sans Pro" panose="020B0503030403020204" pitchFamily="34" charset="0"/>
              </a:rPr>
              <a:t>. Although it doesn't look like a form — there are no field labels, no visible tables or spreadsheet cells — those structures are there underneath. </a:t>
            </a:r>
          </a:p>
          <a:p>
            <a:pPr marL="0" lvl="0" indent="0" algn="l" rtl="0">
              <a:spcBef>
                <a:spcPts val="0"/>
              </a:spcBef>
              <a:spcAft>
                <a:spcPts val="0"/>
              </a:spcAft>
              <a:buNone/>
            </a:pPr>
            <a:endParaRPr lang="en"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Also note that the physical limitations of the card mean that information has to be recorded in compact form. There are certain fields that are included — </a:t>
            </a:r>
            <a:r>
              <a:rPr lang="en-US" sz="1400" dirty="0">
                <a:latin typeface="Source Sans Pro" panose="020B0503030403020204" pitchFamily="34" charset="0"/>
                <a:ea typeface="Source Sans Pro" panose="020B0503030403020204" pitchFamily="34" charset="0"/>
              </a:rPr>
              <a:t>ones that we presume the cataloging practice feels are most important </a:t>
            </a:r>
            <a:r>
              <a:rPr lang="en" sz="1400" dirty="0">
                <a:latin typeface="Source Sans Pro" panose="020B0503030403020204" pitchFamily="34" charset="0"/>
                <a:ea typeface="Source Sans Pro" panose="020B0503030403020204" pitchFamily="34" charset="0"/>
              </a:rPr>
              <a:t>— but there's not room for much else. Also note that there are many codes in use: the ISBN, the LC classification number, the Dewey classification code, a code for the holding library, and so on. </a:t>
            </a:r>
            <a:r>
              <a:rPr lang="en-US" sz="1400" dirty="0">
                <a:latin typeface="Source Sans Pro" panose="020B0503030403020204" pitchFamily="34" charset="0"/>
                <a:ea typeface="Source Sans Pro" panose="020B0503030403020204" pitchFamily="34" charset="0"/>
              </a:rPr>
              <a:t>These codes enable certain efficiencies around data management, but they are challenging to comprehend for non-specialist users.</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214bc699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214bc699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It should be no surprise that the </a:t>
            </a:r>
            <a:r>
              <a:rPr lang="en-US" sz="1400" dirty="0">
                <a:latin typeface="Source Sans Pro" panose="020B0503030403020204" pitchFamily="34" charset="0"/>
                <a:ea typeface="Source Sans Pro" panose="020B0503030403020204" pitchFamily="34" charset="0"/>
              </a:rPr>
              <a:t>explosion of </a:t>
            </a:r>
            <a:r>
              <a:rPr lang="en" sz="1400" i="1" dirty="0">
                <a:latin typeface="Source Sans Pro" panose="020B0503030403020204" pitchFamily="34" charset="0"/>
                <a:ea typeface="Source Sans Pro" panose="020B0503030403020204" pitchFamily="34" charset="0"/>
              </a:rPr>
              <a:t>computer</a:t>
            </a:r>
            <a:r>
              <a:rPr lang="en-US" sz="1400" i="1" dirty="0">
                <a:latin typeface="Source Sans Pro" panose="020B0503030403020204" pitchFamily="34" charset="0"/>
                <a:ea typeface="Source Sans Pro" panose="020B0503030403020204" pitchFamily="34" charset="0"/>
              </a:rPr>
              <a:t>s</a:t>
            </a:r>
            <a:r>
              <a:rPr lang="en" sz="1400" i="1" dirty="0">
                <a:latin typeface="Source Sans Pro" panose="020B0503030403020204" pitchFamily="34" charset="0"/>
                <a:ea typeface="Source Sans Pro" panose="020B0503030403020204" pitchFamily="34" charset="0"/>
              </a:rPr>
              <a:t>, </a:t>
            </a:r>
            <a:r>
              <a:rPr lang="en-US" sz="1400" i="1" dirty="0">
                <a:latin typeface="Source Sans Pro" panose="020B0503030403020204" pitchFamily="34" charset="0"/>
                <a:ea typeface="Source Sans Pro" panose="020B0503030403020204" pitchFamily="34" charset="0"/>
              </a:rPr>
              <a:t>digital storage, and electronic networks </a:t>
            </a:r>
            <a:r>
              <a:rPr lang="en" sz="1400" dirty="0">
                <a:latin typeface="Source Sans Pro" panose="020B0503030403020204" pitchFamily="34" charset="0"/>
                <a:ea typeface="Source Sans Pro" panose="020B0503030403020204" pitchFamily="34" charset="0"/>
              </a:rPr>
              <a:t>had a huge impact on libraries and library catalogs. As with many existing technologies that become mechanized, automated, and/or digitized, the first form of computerized catalog records was in many ways a re-mediation </a:t>
            </a:r>
            <a:r>
              <a:rPr lang="en-US" sz="1400" dirty="0">
                <a:latin typeface="Source Sans Pro" panose="020B0503030403020204" pitchFamily="34" charset="0"/>
                <a:ea typeface="Source Sans Pro" panose="020B0503030403020204" pitchFamily="34" charset="0"/>
              </a:rPr>
              <a:t>of </a:t>
            </a:r>
            <a:r>
              <a:rPr lang="en" sz="1400" dirty="0">
                <a:latin typeface="Source Sans Pro" panose="020B0503030403020204" pitchFamily="34" charset="0"/>
                <a:ea typeface="Source Sans Pro" panose="020B0503030403020204" pitchFamily="34" charset="0"/>
              </a:rPr>
              <a:t>print </a:t>
            </a:r>
            <a:r>
              <a:rPr lang="en-US" sz="1400" dirty="0">
                <a:latin typeface="Source Sans Pro" panose="020B0503030403020204" pitchFamily="34" charset="0"/>
                <a:ea typeface="Source Sans Pro" panose="020B0503030403020204" pitchFamily="34" charset="0"/>
              </a:rPr>
              <a:t>records </a:t>
            </a:r>
            <a:r>
              <a:rPr lang="en" sz="1400" dirty="0">
                <a:latin typeface="Source Sans Pro" panose="020B0503030403020204" pitchFamily="34" charset="0"/>
                <a:ea typeface="Source Sans Pro" panose="020B0503030403020204" pitchFamily="34" charset="0"/>
              </a:rPr>
              <a:t>in the new mode (think "horseless carriage"). A standard format was created: MAchine-Readable Cataloging, or MARC. Here you can see how the structure of data that existed on the catalog cards was made more explicit and even more coded. The table on the left is a "human readable" listing of MARC fields and sample data. On the right, we see how that structure is encoded in MARC: </a:t>
            </a:r>
            <a:r>
              <a:rPr lang="en-US" sz="1400" dirty="0">
                <a:latin typeface="Source Sans Pro" panose="020B0503030403020204" pitchFamily="34" charset="0"/>
                <a:ea typeface="Source Sans Pro" panose="020B0503030403020204" pitchFamily="34" charset="0"/>
              </a:rPr>
              <a:t>using </a:t>
            </a:r>
            <a:r>
              <a:rPr lang="en" sz="1400" dirty="0">
                <a:latin typeface="Source Sans Pro" panose="020B0503030403020204" pitchFamily="34" charset="0"/>
                <a:ea typeface="Source Sans Pro" panose="020B0503030403020204" pitchFamily="34" charset="0"/>
              </a:rPr>
              <a:t>specialized numeric fields and subfields required for a valid MARC record. </a:t>
            </a:r>
            <a:endParaRPr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endParaRPr sz="1400" dirty="0">
              <a:latin typeface="Source Sans Pro" panose="020B0503030403020204" pitchFamily="34" charset="0"/>
              <a:ea typeface="Source Sans Pro" panose="020B0503030403020204" pitchFamily="34" charset="0"/>
            </a:endParaRPr>
          </a:p>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MARC is still used by most libraries in the United States. However, over the last few decades, there have been many conversations in the profession about other data structures. All this work predates the World Wide Web.</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214bc699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214bc699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Source Sans Pro" panose="020B0503030403020204" pitchFamily="34" charset="0"/>
                <a:ea typeface="Source Sans Pro" panose="020B0503030403020204" pitchFamily="34" charset="0"/>
              </a:rPr>
              <a:t>As we move on from books, it's important to know that libraries catalog </a:t>
            </a:r>
            <a:r>
              <a:rPr lang="en" sz="1400" i="1" dirty="0">
                <a:latin typeface="Source Sans Pro" panose="020B0503030403020204" pitchFamily="34" charset="0"/>
                <a:ea typeface="Source Sans Pro" panose="020B0503030403020204" pitchFamily="34" charset="0"/>
              </a:rPr>
              <a:t>serials</a:t>
            </a:r>
            <a:r>
              <a:rPr lang="en" sz="1400" dirty="0">
                <a:latin typeface="Source Sans Pro" panose="020B0503030403020204" pitchFamily="34" charset="0"/>
                <a:ea typeface="Source Sans Pro" panose="020B0503030403020204" pitchFamily="34" charset="0"/>
              </a:rPr>
              <a:t> (</a:t>
            </a:r>
            <a:r>
              <a:rPr lang="en-US" sz="1400" dirty="0">
                <a:latin typeface="Source Sans Pro" panose="020B0503030403020204" pitchFamily="34" charset="0"/>
                <a:ea typeface="Source Sans Pro" panose="020B0503030403020204" pitchFamily="34" charset="0"/>
              </a:rPr>
              <a:t>things that are issued in continuing series, like</a:t>
            </a:r>
            <a:r>
              <a:rPr lang="en" sz="1400" dirty="0">
                <a:latin typeface="Source Sans Pro" panose="020B0503030403020204" pitchFamily="34" charset="0"/>
                <a:ea typeface="Source Sans Pro" panose="020B0503030403020204" pitchFamily="34" charset="0"/>
              </a:rPr>
              <a:t> newspapers, magazine</a:t>
            </a:r>
            <a:r>
              <a:rPr lang="en-US" sz="1400" dirty="0">
                <a:latin typeface="Source Sans Pro" panose="020B0503030403020204" pitchFamily="34" charset="0"/>
                <a:ea typeface="Source Sans Pro" panose="020B0503030403020204" pitchFamily="34" charset="0"/>
              </a:rPr>
              <a:t>s</a:t>
            </a:r>
            <a:r>
              <a:rPr lang="en" sz="1400" dirty="0">
                <a:latin typeface="Source Sans Pro" panose="020B0503030403020204" pitchFamily="34" charset="0"/>
                <a:ea typeface="Source Sans Pro" panose="020B0503030403020204" pitchFamily="34" charset="0"/>
              </a:rPr>
              <a:t>, and journals) in a particular way.</a:t>
            </a:r>
            <a:endParaRPr sz="1400" dirty="0">
              <a:latin typeface="Source Sans Pro" panose="020B0503030403020204" pitchFamily="34" charset="0"/>
              <a:ea typeface="Source Sans Pro" panose="020B0503030403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6F1E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adatpitt.github.io/"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creativecommons.org/licenses/by-nc/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loc.gov/ead/" TargetMode="External"/><Relationship Id="rId7" Type="http://schemas.openxmlformats.org/officeDocument/2006/relationships/hyperlink" Target="http://www.loc.gov/standards/mod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loc.gov/marc/umb/" TargetMode="External"/><Relationship Id="rId5" Type="http://schemas.openxmlformats.org/officeDocument/2006/relationships/hyperlink" Target="https://www.librarian.net/talks/marcmetadata/" TargetMode="External"/><Relationship Id="rId4" Type="http://schemas.openxmlformats.org/officeDocument/2006/relationships/hyperlink" Target="https://www.bl.uk/picturing-places/articles/quart-into-a-pint-pot-the-accommodation-problems-of-the-british-museum-libra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www.bl.uk/collection-items/the-arch-room"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644950" y="407150"/>
            <a:ext cx="6184500" cy="3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Source Sans Pro"/>
                <a:ea typeface="Source Sans Pro"/>
                <a:cs typeface="Source Sans Pro"/>
                <a:sym typeface="Source Sans Pro"/>
              </a:rPr>
              <a:t>A very brief look at how library and archives have cataloged their collections... </a:t>
            </a:r>
            <a:endParaRPr sz="3600" dirty="0">
              <a:latin typeface="Source Sans Pro"/>
              <a:ea typeface="Source Sans Pro"/>
              <a:cs typeface="Source Sans Pro"/>
              <a:sym typeface="Source Sans Pro"/>
            </a:endParaRPr>
          </a:p>
          <a:p>
            <a:pPr marL="0" lvl="0" indent="0" algn="l" rtl="0">
              <a:spcBef>
                <a:spcPts val="0"/>
              </a:spcBef>
              <a:spcAft>
                <a:spcPts val="0"/>
              </a:spcAft>
              <a:buNone/>
            </a:pPr>
            <a:endParaRPr sz="1800" dirty="0">
              <a:latin typeface="Source Sans Pro"/>
              <a:ea typeface="Source Sans Pro"/>
              <a:cs typeface="Source Sans Pro"/>
              <a:sym typeface="Source Sans Pro"/>
            </a:endParaRPr>
          </a:p>
          <a:p>
            <a:pPr marL="0" lvl="0" indent="0" algn="l" rtl="0">
              <a:spcBef>
                <a:spcPts val="0"/>
              </a:spcBef>
              <a:spcAft>
                <a:spcPts val="0"/>
              </a:spcAft>
              <a:buNone/>
            </a:pPr>
            <a:r>
              <a:rPr lang="en" sz="3600" dirty="0">
                <a:latin typeface="Source Sans Pro"/>
                <a:ea typeface="Source Sans Pro"/>
                <a:cs typeface="Source Sans Pro"/>
                <a:sym typeface="Source Sans Pro"/>
              </a:rPr>
              <a:t>and how those catalog records can be seen as </a:t>
            </a:r>
            <a:r>
              <a:rPr lang="en" sz="3600" i="1" dirty="0">
                <a:latin typeface="Source Sans Pro"/>
                <a:ea typeface="Source Sans Pro"/>
                <a:cs typeface="Source Sans Pro"/>
                <a:sym typeface="Source Sans Pro"/>
              </a:rPr>
              <a:t>data</a:t>
            </a:r>
            <a:endParaRPr sz="3600" i="1" dirty="0">
              <a:latin typeface="Source Sans Pro"/>
              <a:ea typeface="Source Sans Pro"/>
              <a:cs typeface="Source Sans Pro"/>
              <a:sym typeface="Source Sans Pro"/>
            </a:endParaRPr>
          </a:p>
        </p:txBody>
      </p:sp>
      <p:sp>
        <p:nvSpPr>
          <p:cNvPr id="55" name="Google Shape;55;p13"/>
          <p:cNvSpPr txBox="1"/>
          <p:nvPr/>
        </p:nvSpPr>
        <p:spPr>
          <a:xfrm>
            <a:off x="644950" y="4041300"/>
            <a:ext cx="7679400" cy="7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latin typeface="Source Sans Pro"/>
                <a:ea typeface="Source Sans Pro"/>
                <a:cs typeface="Source Sans Pro"/>
                <a:sym typeface="Source Sans Pro"/>
              </a:rPr>
              <a:t>Prepared by the project team of </a:t>
            </a:r>
            <a:r>
              <a:rPr lang="en" sz="1600" b="1" u="sng">
                <a:solidFill>
                  <a:schemeClr val="hlink"/>
                </a:solidFill>
                <a:latin typeface="Source Sans Pro"/>
                <a:ea typeface="Source Sans Pro"/>
                <a:cs typeface="Source Sans Pro"/>
                <a:sym typeface="Source Sans Pro"/>
                <a:hlinkClick r:id="rId3"/>
              </a:rPr>
              <a:t>From Collection Records to Data Layers: A Critical Experiment in Collaborative Practice</a:t>
            </a:r>
            <a:r>
              <a:rPr lang="en" sz="1600">
                <a:latin typeface="Source Sans Pro"/>
                <a:ea typeface="Source Sans Pro"/>
                <a:cs typeface="Source Sans Pro"/>
                <a:sym typeface="Source Sans Pro"/>
              </a:rPr>
              <a:t>, University of Pittsburgh, October 2019</a:t>
            </a:r>
            <a:endParaRPr sz="1600" dirty="0">
              <a:latin typeface="Source Sans Pro"/>
              <a:ea typeface="Source Sans Pro"/>
              <a:cs typeface="Source Sans Pro"/>
              <a:sym typeface="Source Sans Pro"/>
            </a:endParaRPr>
          </a:p>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B1D11321-F783-407B-BAC2-AB2EF4C4F2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dirty="0"/>
          </a:p>
        </p:txBody>
      </p:sp>
      <p:pic>
        <p:nvPicPr>
          <p:cNvPr id="1026" name="Picture 2" descr="Creative Commons License">
            <a:hlinkClick r:id="rId4"/>
            <a:extLst>
              <a:ext uri="{FF2B5EF4-FFF2-40B4-BE49-F238E27FC236}">
                <a16:creationId xmlns:a16="http://schemas.microsoft.com/office/drawing/2014/main" id="{092B7F00-0B3C-45C0-A9AF-ACEB4A911A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9158" y="86683"/>
            <a:ext cx="762000" cy="142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2190746" y="1013225"/>
            <a:ext cx="3609030" cy="4130275"/>
          </a:xfrm>
          <a:prstGeom prst="rect">
            <a:avLst/>
          </a:prstGeom>
          <a:noFill/>
          <a:ln>
            <a:noFill/>
          </a:ln>
        </p:spPr>
      </p:pic>
      <p:pic>
        <p:nvPicPr>
          <p:cNvPr id="109" name="Google Shape;109;p22"/>
          <p:cNvPicPr preferRelativeResize="0"/>
          <p:nvPr/>
        </p:nvPicPr>
        <p:blipFill>
          <a:blip r:embed="rId4">
            <a:alphaModFix/>
          </a:blip>
          <a:stretch>
            <a:fillRect/>
          </a:stretch>
        </p:blipFill>
        <p:spPr>
          <a:xfrm>
            <a:off x="2190750" y="60725"/>
            <a:ext cx="4762500" cy="952500"/>
          </a:xfrm>
          <a:prstGeom prst="rect">
            <a:avLst/>
          </a:prstGeom>
          <a:noFill/>
          <a:ln>
            <a:noFill/>
          </a:ln>
        </p:spPr>
      </p:pic>
      <p:sp>
        <p:nvSpPr>
          <p:cNvPr id="2" name="Slide Number Placeholder 1">
            <a:extLst>
              <a:ext uri="{FF2B5EF4-FFF2-40B4-BE49-F238E27FC236}">
                <a16:creationId xmlns:a16="http://schemas.microsoft.com/office/drawing/2014/main" id="{E46DAC35-222B-4C73-A717-CFE5ECB6D3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But wait, with archives it's </a:t>
            </a:r>
            <a:r>
              <a:rPr lang="en" i="1">
                <a:latin typeface="Source Sans Pro"/>
                <a:ea typeface="Source Sans Pro"/>
                <a:cs typeface="Source Sans Pro"/>
                <a:sym typeface="Source Sans Pro"/>
              </a:rPr>
              <a:t>totally different!</a:t>
            </a:r>
            <a:endParaRPr i="1"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F56C5AAD-D53A-480A-84F0-AA0F71201E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4"/>
          <p:cNvPicPr preferRelativeResize="0"/>
          <p:nvPr/>
        </p:nvPicPr>
        <p:blipFill>
          <a:blip r:embed="rId3">
            <a:alphaModFix/>
          </a:blip>
          <a:stretch>
            <a:fillRect/>
          </a:stretch>
        </p:blipFill>
        <p:spPr>
          <a:xfrm>
            <a:off x="1346200" y="0"/>
            <a:ext cx="6451599" cy="4838700"/>
          </a:xfrm>
          <a:prstGeom prst="rect">
            <a:avLst/>
          </a:prstGeom>
          <a:noFill/>
          <a:ln>
            <a:noFill/>
          </a:ln>
        </p:spPr>
      </p:pic>
      <p:sp>
        <p:nvSpPr>
          <p:cNvPr id="120" name="Google Shape;120;p24"/>
          <p:cNvSpPr txBox="1"/>
          <p:nvPr/>
        </p:nvSpPr>
        <p:spPr>
          <a:xfrm>
            <a:off x="1346200" y="4838700"/>
            <a:ext cx="6451500" cy="2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https://www.flickr.com/photos/schuminweb/10159531696</a:t>
            </a:r>
            <a:endParaRPr sz="1000"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BE0F1582-FB69-45B0-90C8-2E071C842C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5"/>
          <p:cNvPicPr preferRelativeResize="0"/>
          <p:nvPr/>
        </p:nvPicPr>
        <p:blipFill>
          <a:blip r:embed="rId3">
            <a:alphaModFix/>
          </a:blip>
          <a:stretch>
            <a:fillRect/>
          </a:stretch>
        </p:blipFill>
        <p:spPr>
          <a:xfrm>
            <a:off x="152400" y="0"/>
            <a:ext cx="3977013" cy="5143502"/>
          </a:xfrm>
          <a:prstGeom prst="rect">
            <a:avLst/>
          </a:prstGeom>
          <a:noFill/>
          <a:ln>
            <a:noFill/>
          </a:ln>
        </p:spPr>
      </p:pic>
      <p:sp>
        <p:nvSpPr>
          <p:cNvPr id="126" name="Google Shape;126;p25"/>
          <p:cNvSpPr txBox="1"/>
          <p:nvPr/>
        </p:nvSpPr>
        <p:spPr>
          <a:xfrm>
            <a:off x="366675" y="4721775"/>
            <a:ext cx="3918900" cy="3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https://ohiomemory.org/digital/collection/aids/id/2965/</a:t>
            </a:r>
            <a:endParaRPr sz="1000" dirty="0"/>
          </a:p>
        </p:txBody>
      </p:sp>
      <p:pic>
        <p:nvPicPr>
          <p:cNvPr id="127" name="Google Shape;127;p25"/>
          <p:cNvPicPr preferRelativeResize="0"/>
          <p:nvPr/>
        </p:nvPicPr>
        <p:blipFill>
          <a:blip r:embed="rId4">
            <a:alphaModFix/>
          </a:blip>
          <a:stretch>
            <a:fillRect/>
          </a:stretch>
        </p:blipFill>
        <p:spPr>
          <a:xfrm>
            <a:off x="4461727" y="49275"/>
            <a:ext cx="3918900" cy="5094225"/>
          </a:xfrm>
          <a:prstGeom prst="rect">
            <a:avLst/>
          </a:prstGeom>
          <a:noFill/>
          <a:ln>
            <a:noFill/>
          </a:ln>
        </p:spPr>
      </p:pic>
      <p:sp>
        <p:nvSpPr>
          <p:cNvPr id="128" name="Google Shape;128;p25"/>
          <p:cNvSpPr txBox="1"/>
          <p:nvPr/>
        </p:nvSpPr>
        <p:spPr>
          <a:xfrm>
            <a:off x="4403600" y="4837200"/>
            <a:ext cx="4239900" cy="3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https://ohiomemory.org/digital/collection/aids/id/4623/rec/5</a:t>
            </a:r>
            <a:endParaRPr sz="1000" dirty="0"/>
          </a:p>
        </p:txBody>
      </p:sp>
      <p:sp>
        <p:nvSpPr>
          <p:cNvPr id="2" name="Slide Number Placeholder 1">
            <a:extLst>
              <a:ext uri="{FF2B5EF4-FFF2-40B4-BE49-F238E27FC236}">
                <a16:creationId xmlns:a16="http://schemas.microsoft.com/office/drawing/2014/main" id="{2EBD8E4E-54AC-4A17-8369-7A34633FC5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6"/>
          <p:cNvPicPr preferRelativeResize="0"/>
          <p:nvPr/>
        </p:nvPicPr>
        <p:blipFill>
          <a:blip r:embed="rId3">
            <a:alphaModFix/>
          </a:blip>
          <a:stretch>
            <a:fillRect/>
          </a:stretch>
        </p:blipFill>
        <p:spPr>
          <a:xfrm>
            <a:off x="899650" y="545900"/>
            <a:ext cx="7344699" cy="4356500"/>
          </a:xfrm>
          <a:prstGeom prst="rect">
            <a:avLst/>
          </a:prstGeom>
          <a:noFill/>
          <a:ln>
            <a:noFill/>
          </a:ln>
        </p:spPr>
      </p:pic>
      <p:sp>
        <p:nvSpPr>
          <p:cNvPr id="134" name="Google Shape;134;p26"/>
          <p:cNvSpPr txBox="1"/>
          <p:nvPr/>
        </p:nvSpPr>
        <p:spPr>
          <a:xfrm>
            <a:off x="1627050" y="4838700"/>
            <a:ext cx="58899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https://en.wikipedia.org/wiki/Encoded_Archival_Description</a:t>
            </a:r>
            <a:endParaRPr dirty="0"/>
          </a:p>
        </p:txBody>
      </p:sp>
      <p:pic>
        <p:nvPicPr>
          <p:cNvPr id="135" name="Google Shape;135;p26"/>
          <p:cNvPicPr preferRelativeResize="0"/>
          <p:nvPr/>
        </p:nvPicPr>
        <p:blipFill rotWithShape="1">
          <a:blip r:embed="rId4">
            <a:alphaModFix/>
          </a:blip>
          <a:srcRect r="20785"/>
          <a:stretch/>
        </p:blipFill>
        <p:spPr>
          <a:xfrm>
            <a:off x="899650" y="69650"/>
            <a:ext cx="4527200" cy="476250"/>
          </a:xfrm>
          <a:prstGeom prst="rect">
            <a:avLst/>
          </a:prstGeom>
          <a:noFill/>
          <a:ln>
            <a:noFill/>
          </a:ln>
        </p:spPr>
      </p:pic>
      <p:sp>
        <p:nvSpPr>
          <p:cNvPr id="2" name="Slide Number Placeholder 1">
            <a:extLst>
              <a:ext uri="{FF2B5EF4-FFF2-40B4-BE49-F238E27FC236}">
                <a16:creationId xmlns:a16="http://schemas.microsoft.com/office/drawing/2014/main" id="{14FF2485-72C1-464A-AC7D-60925AA1CA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And with </a:t>
            </a:r>
            <a:r>
              <a:rPr lang="en" i="1">
                <a:latin typeface="Source Sans Pro"/>
                <a:ea typeface="Source Sans Pro"/>
                <a:cs typeface="Source Sans Pro"/>
                <a:sym typeface="Source Sans Pro"/>
              </a:rPr>
              <a:t>digitized</a:t>
            </a:r>
            <a:r>
              <a:rPr lang="en">
                <a:latin typeface="Source Sans Pro"/>
                <a:ea typeface="Source Sans Pro"/>
                <a:cs typeface="Source Sans Pro"/>
                <a:sym typeface="Source Sans Pro"/>
              </a:rPr>
              <a:t> library material, it's (kind of) different again!</a:t>
            </a:r>
            <a:endParaRPr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2698F21C-4644-4EB9-A14F-A55BF5C9D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1606125" y="137375"/>
            <a:ext cx="4640750" cy="618750"/>
          </a:xfrm>
          <a:prstGeom prst="rect">
            <a:avLst/>
          </a:prstGeom>
          <a:noFill/>
          <a:ln>
            <a:noFill/>
          </a:ln>
        </p:spPr>
      </p:pic>
      <p:pic>
        <p:nvPicPr>
          <p:cNvPr id="146" name="Google Shape;146;p28"/>
          <p:cNvPicPr preferRelativeResize="0"/>
          <p:nvPr/>
        </p:nvPicPr>
        <p:blipFill>
          <a:blip r:embed="rId4">
            <a:alphaModFix/>
          </a:blip>
          <a:stretch>
            <a:fillRect/>
          </a:stretch>
        </p:blipFill>
        <p:spPr>
          <a:xfrm>
            <a:off x="1606125" y="756125"/>
            <a:ext cx="5239106" cy="4006375"/>
          </a:xfrm>
          <a:prstGeom prst="rect">
            <a:avLst/>
          </a:prstGeom>
          <a:noFill/>
          <a:ln>
            <a:noFill/>
          </a:ln>
        </p:spPr>
      </p:pic>
      <p:sp>
        <p:nvSpPr>
          <p:cNvPr id="147" name="Google Shape;147;p28"/>
          <p:cNvSpPr txBox="1"/>
          <p:nvPr/>
        </p:nvSpPr>
        <p:spPr>
          <a:xfrm>
            <a:off x="939600" y="4870725"/>
            <a:ext cx="7104600" cy="2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https://www.loc.gov/standards/mods/userguide/examples.html</a:t>
            </a:r>
            <a:endParaRPr sz="1000" dirty="0"/>
          </a:p>
        </p:txBody>
      </p:sp>
      <p:sp>
        <p:nvSpPr>
          <p:cNvPr id="2" name="Slide Number Placeholder 1">
            <a:extLst>
              <a:ext uri="{FF2B5EF4-FFF2-40B4-BE49-F238E27FC236}">
                <a16:creationId xmlns:a16="http://schemas.microsoft.com/office/drawing/2014/main" id="{BBDCFE78-1AAC-41DE-A613-40449E39E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492900" y="755525"/>
            <a:ext cx="7986600" cy="3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Source Sans Pro"/>
                <a:ea typeface="Source Sans Pro"/>
                <a:cs typeface="Source Sans Pro"/>
                <a:sym typeface="Source Sans Pro"/>
              </a:rPr>
              <a:t>In summary: </a:t>
            </a:r>
            <a:endParaRPr sz="3000" dirty="0">
              <a:latin typeface="Source Sans Pro"/>
              <a:ea typeface="Source Sans Pro"/>
              <a:cs typeface="Source Sans Pro"/>
              <a:sym typeface="Source Sans Pro"/>
            </a:endParaRPr>
          </a:p>
          <a:p>
            <a:pPr marL="0" lvl="0" indent="0" algn="l" rtl="0">
              <a:spcBef>
                <a:spcPts val="0"/>
              </a:spcBef>
              <a:spcAft>
                <a:spcPts val="0"/>
              </a:spcAft>
              <a:buNone/>
            </a:pPr>
            <a:endParaRPr sz="3000" dirty="0">
              <a:latin typeface="Source Sans Pro"/>
              <a:ea typeface="Source Sans Pro"/>
              <a:cs typeface="Source Sans Pro"/>
              <a:sym typeface="Source Sans Pro"/>
            </a:endParaRPr>
          </a:p>
          <a:p>
            <a:pPr marL="0" lvl="0" indent="0" algn="l" rtl="0">
              <a:spcBef>
                <a:spcPts val="0"/>
              </a:spcBef>
              <a:spcAft>
                <a:spcPts val="0"/>
              </a:spcAft>
              <a:buNone/>
            </a:pPr>
            <a:r>
              <a:rPr lang="en" sz="3000">
                <a:latin typeface="Source Sans Pro"/>
                <a:ea typeface="Source Sans Pro"/>
                <a:cs typeface="Source Sans Pro"/>
                <a:sym typeface="Source Sans Pro"/>
              </a:rPr>
              <a:t>library and archives catalogs provide </a:t>
            </a:r>
            <a:r>
              <a:rPr lang="en" sz="3000" b="1">
                <a:latin typeface="Source Sans Pro"/>
                <a:ea typeface="Source Sans Pro"/>
                <a:cs typeface="Source Sans Pro"/>
                <a:sym typeface="Source Sans Pro"/>
              </a:rPr>
              <a:t>a lot of valuable data</a:t>
            </a:r>
            <a:r>
              <a:rPr lang="en" sz="3000">
                <a:latin typeface="Source Sans Pro"/>
                <a:ea typeface="Source Sans Pro"/>
                <a:cs typeface="Source Sans Pro"/>
                <a:sym typeface="Source Sans Pro"/>
              </a:rPr>
              <a:t>. </a:t>
            </a:r>
            <a:endParaRPr sz="3000" dirty="0">
              <a:latin typeface="Source Sans Pro"/>
              <a:ea typeface="Source Sans Pro"/>
              <a:cs typeface="Source Sans Pro"/>
              <a:sym typeface="Source Sans Pro"/>
            </a:endParaRPr>
          </a:p>
          <a:p>
            <a:pPr marL="0" lvl="0" indent="0" algn="l" rtl="0">
              <a:spcBef>
                <a:spcPts val="0"/>
              </a:spcBef>
              <a:spcAft>
                <a:spcPts val="0"/>
              </a:spcAft>
              <a:buNone/>
            </a:pPr>
            <a:endParaRPr sz="3000" dirty="0">
              <a:latin typeface="Source Sans Pro"/>
              <a:ea typeface="Source Sans Pro"/>
              <a:cs typeface="Source Sans Pro"/>
              <a:sym typeface="Source Sans Pro"/>
            </a:endParaRPr>
          </a:p>
          <a:p>
            <a:pPr marL="0" lvl="0" indent="0" algn="l" rtl="0">
              <a:spcBef>
                <a:spcPts val="0"/>
              </a:spcBef>
              <a:spcAft>
                <a:spcPts val="0"/>
              </a:spcAft>
              <a:buNone/>
            </a:pPr>
            <a:r>
              <a:rPr lang="en" sz="3000">
                <a:latin typeface="Source Sans Pro"/>
                <a:ea typeface="Source Sans Pro"/>
                <a:cs typeface="Source Sans Pro"/>
                <a:sym typeface="Source Sans Pro"/>
              </a:rPr>
              <a:t>But the information recorded, formats used, and granularity of description are highly varied. They are shaped by long histories of changing technologies, tools, scale, standards, professional practices, etc.</a:t>
            </a:r>
            <a:endParaRPr sz="3000"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DD67B8FB-34CB-49DF-B970-58B89EDB0A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30"/>
          <p:cNvPicPr preferRelativeResize="0"/>
          <p:nvPr/>
        </p:nvPicPr>
        <p:blipFill>
          <a:blip r:embed="rId3">
            <a:alphaModFix/>
          </a:blip>
          <a:stretch>
            <a:fillRect/>
          </a:stretch>
        </p:blipFill>
        <p:spPr>
          <a:xfrm>
            <a:off x="723475" y="1106975"/>
            <a:ext cx="7860798" cy="4036524"/>
          </a:xfrm>
          <a:prstGeom prst="rect">
            <a:avLst/>
          </a:prstGeom>
          <a:noFill/>
          <a:ln w="9525" cap="flat" cmpd="sng">
            <a:solidFill>
              <a:srgbClr val="595959"/>
            </a:solidFill>
            <a:prstDash val="solid"/>
            <a:round/>
            <a:headEnd type="none" w="sm" len="sm"/>
            <a:tailEnd type="none" w="sm" len="sm"/>
          </a:ln>
        </p:spPr>
      </p:pic>
      <p:sp>
        <p:nvSpPr>
          <p:cNvPr id="158" name="Google Shape;158;p30"/>
          <p:cNvSpPr txBox="1"/>
          <p:nvPr/>
        </p:nvSpPr>
        <p:spPr>
          <a:xfrm>
            <a:off x="702275" y="373500"/>
            <a:ext cx="7860900" cy="5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Source Sans Pro"/>
                <a:ea typeface="Source Sans Pro"/>
                <a:cs typeface="Source Sans Pro"/>
                <a:sym typeface="Source Sans Pro"/>
              </a:rPr>
              <a:t>Simplifying library and archives data to make it more accessible: the "base layer"</a:t>
            </a:r>
            <a:endParaRPr sz="1800"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B1FF1D94-0687-42C8-85CB-6D3D71B65B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dirty="0"/>
          </a:p>
        </p:txBody>
      </p:sp>
      <p:sp>
        <p:nvSpPr>
          <p:cNvPr id="164" name="Google Shape;16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79400" lvl="0" indent="-279400" algn="l" rtl="0">
              <a:lnSpc>
                <a:spcPct val="200000"/>
              </a:lnSpc>
              <a:spcBef>
                <a:spcPts val="0"/>
              </a:spcBef>
              <a:spcAft>
                <a:spcPts val="0"/>
              </a:spcAft>
              <a:buNone/>
            </a:pPr>
            <a:r>
              <a:rPr lang="en" sz="1100" dirty="0">
                <a:solidFill>
                  <a:schemeClr val="dk1"/>
                </a:solidFill>
                <a:latin typeface="Source Sans Pro"/>
                <a:ea typeface="Source Sans Pro"/>
                <a:cs typeface="Source Sans Pro"/>
                <a:sym typeface="Source Sans Pro"/>
              </a:rPr>
              <a:t>EAD: Encoded Archival Description (EAD Official Site, Library of Congress). (n.d.).</a:t>
            </a:r>
            <a:r>
              <a:rPr lang="en" sz="1100" u="sng" dirty="0">
                <a:solidFill>
                  <a:schemeClr val="hlink"/>
                </a:solidFill>
                <a:latin typeface="Source Sans Pro"/>
                <a:ea typeface="Source Sans Pro"/>
                <a:cs typeface="Source Sans Pro"/>
                <a:sym typeface="Source Sans Pro"/>
                <a:hlinkClick r:id="rId3"/>
              </a:rPr>
              <a:t>http://www.loc.gov/ead/</a:t>
            </a:r>
            <a:endParaRPr sz="1100" u="sng" dirty="0">
              <a:solidFill>
                <a:schemeClr val="hlink"/>
              </a:solidFill>
              <a:latin typeface="Source Sans Pro"/>
              <a:ea typeface="Source Sans Pro"/>
              <a:cs typeface="Source Sans Pro"/>
              <a:sym typeface="Source Sans Pro"/>
            </a:endParaRPr>
          </a:p>
          <a:p>
            <a:pPr marL="279400" lvl="0" indent="-279400" algn="l" rtl="0">
              <a:lnSpc>
                <a:spcPct val="200000"/>
              </a:lnSpc>
              <a:spcBef>
                <a:spcPts val="0"/>
              </a:spcBef>
              <a:spcAft>
                <a:spcPts val="0"/>
              </a:spcAft>
              <a:buNone/>
            </a:pPr>
            <a:r>
              <a:rPr lang="en" sz="1100" dirty="0">
                <a:solidFill>
                  <a:schemeClr val="dk1"/>
                </a:solidFill>
                <a:latin typeface="Source Sans Pro"/>
                <a:ea typeface="Source Sans Pro"/>
                <a:cs typeface="Source Sans Pro"/>
                <a:sym typeface="Source Sans Pro"/>
              </a:rPr>
              <a:t>Harris, P. (n.d.). Quart into a pint pot: The accommodation problems of the British Museum Library | British Library - Picturing Places. from The British Library website:</a:t>
            </a:r>
            <a:r>
              <a:rPr lang="en" sz="1100" dirty="0">
                <a:solidFill>
                  <a:schemeClr val="dk1"/>
                </a:solidFill>
                <a:uFill>
                  <a:noFill/>
                </a:uFill>
                <a:latin typeface="Source Sans Pro"/>
                <a:ea typeface="Source Sans Pro"/>
                <a:cs typeface="Source Sans Pro"/>
                <a:sym typeface="Source Sans Pro"/>
                <a:hlinkClick r:id="rId4"/>
              </a:rPr>
              <a:t> </a:t>
            </a:r>
            <a:r>
              <a:rPr lang="en" sz="1100" u="sng" dirty="0">
                <a:solidFill>
                  <a:schemeClr val="hlink"/>
                </a:solidFill>
                <a:latin typeface="Source Sans Pro"/>
                <a:ea typeface="Source Sans Pro"/>
                <a:cs typeface="Source Sans Pro"/>
                <a:sym typeface="Source Sans Pro"/>
                <a:hlinkClick r:id="rId4"/>
              </a:rPr>
              <a:t>https://www.bl.uk/picturing-places/articles/quart-into-a-pint-pot-the-accommodation-problems-of-the-british-museum-library</a:t>
            </a:r>
            <a:endParaRPr sz="1100" u="sng" dirty="0">
              <a:solidFill>
                <a:schemeClr val="hlink"/>
              </a:solidFill>
              <a:latin typeface="Source Sans Pro"/>
              <a:ea typeface="Source Sans Pro"/>
              <a:cs typeface="Source Sans Pro"/>
              <a:sym typeface="Source Sans Pro"/>
            </a:endParaRPr>
          </a:p>
          <a:p>
            <a:pPr marL="279400" lvl="0" indent="-279400" algn="l" rtl="0">
              <a:lnSpc>
                <a:spcPct val="200000"/>
              </a:lnSpc>
              <a:spcBef>
                <a:spcPts val="0"/>
              </a:spcBef>
              <a:spcAft>
                <a:spcPts val="0"/>
              </a:spcAft>
              <a:buNone/>
            </a:pPr>
            <a:r>
              <a:rPr lang="en" sz="1100" dirty="0">
                <a:solidFill>
                  <a:schemeClr val="dk1"/>
                </a:solidFill>
                <a:latin typeface="Source Sans Pro"/>
                <a:ea typeface="Source Sans Pro"/>
                <a:cs typeface="Source Sans Pro"/>
                <a:sym typeface="Source Sans Pro"/>
              </a:rPr>
              <a:t>Lanius, L. (2011). </a:t>
            </a:r>
            <a:r>
              <a:rPr lang="en" sz="1100" i="1">
                <a:solidFill>
                  <a:schemeClr val="dk1"/>
                </a:solidFill>
                <a:latin typeface="Source Sans Pro"/>
                <a:ea typeface="Source Sans Pro"/>
                <a:cs typeface="Source Sans Pro"/>
                <a:sym typeface="Source Sans Pro"/>
              </a:rPr>
              <a:t>Introduction to MARC, Metadata, and RDA</a:t>
            </a:r>
            <a:r>
              <a:rPr lang="en" sz="1100">
                <a:solidFill>
                  <a:schemeClr val="dk1"/>
                </a:solidFill>
                <a:latin typeface="Source Sans Pro"/>
                <a:ea typeface="Source Sans Pro"/>
                <a:cs typeface="Source Sans Pro"/>
                <a:sym typeface="Source Sans Pro"/>
              </a:rPr>
              <a:t>. </a:t>
            </a:r>
            <a:r>
              <a:rPr lang="en" sz="1100" u="sng" dirty="0">
                <a:solidFill>
                  <a:schemeClr val="hlink"/>
                </a:solidFill>
                <a:latin typeface="Source Sans Pro"/>
                <a:ea typeface="Source Sans Pro"/>
                <a:cs typeface="Source Sans Pro"/>
                <a:sym typeface="Source Sans Pro"/>
                <a:hlinkClick r:id="rId5"/>
              </a:rPr>
              <a:t>https://www.librarian.net/talks/marcmetadata/</a:t>
            </a:r>
            <a:endParaRPr sz="1100" u="sng" dirty="0">
              <a:solidFill>
                <a:schemeClr val="hlink"/>
              </a:solidFill>
              <a:latin typeface="Source Sans Pro"/>
              <a:ea typeface="Source Sans Pro"/>
              <a:cs typeface="Source Sans Pro"/>
              <a:sym typeface="Source Sans Pro"/>
            </a:endParaRPr>
          </a:p>
          <a:p>
            <a:pPr marL="279400" lvl="0" indent="-279400" algn="l" rtl="0">
              <a:lnSpc>
                <a:spcPct val="200000"/>
              </a:lnSpc>
              <a:spcBef>
                <a:spcPts val="0"/>
              </a:spcBef>
              <a:spcAft>
                <a:spcPts val="0"/>
              </a:spcAft>
              <a:buNone/>
            </a:pPr>
            <a:r>
              <a:rPr lang="en" sz="1100" dirty="0">
                <a:solidFill>
                  <a:schemeClr val="dk1"/>
                </a:solidFill>
                <a:latin typeface="Source Sans Pro"/>
                <a:ea typeface="Source Sans Pro"/>
                <a:cs typeface="Source Sans Pro"/>
                <a:sym typeface="Source Sans Pro"/>
              </a:rPr>
              <a:t>Library of Congress. (n.d.). Understanding MARC Bibliographic: Machine-Readable Cataloging. </a:t>
            </a:r>
            <a:r>
              <a:rPr lang="en" sz="1100" u="sng" dirty="0">
                <a:solidFill>
                  <a:schemeClr val="hlink"/>
                </a:solidFill>
                <a:latin typeface="Source Sans Pro"/>
                <a:ea typeface="Source Sans Pro"/>
                <a:cs typeface="Source Sans Pro"/>
                <a:sym typeface="Source Sans Pro"/>
                <a:hlinkClick r:id="rId6"/>
              </a:rPr>
              <a:t>https://www.loc.gov/marc/umb/</a:t>
            </a:r>
            <a:endParaRPr sz="1100" u="sng" dirty="0">
              <a:solidFill>
                <a:schemeClr val="hlink"/>
              </a:solidFill>
              <a:latin typeface="Source Sans Pro"/>
              <a:ea typeface="Source Sans Pro"/>
              <a:cs typeface="Source Sans Pro"/>
              <a:sym typeface="Source Sans Pro"/>
            </a:endParaRPr>
          </a:p>
          <a:p>
            <a:pPr marL="279400" lvl="0" indent="-279400" algn="l" rtl="0">
              <a:lnSpc>
                <a:spcPct val="200000"/>
              </a:lnSpc>
              <a:spcBef>
                <a:spcPts val="0"/>
              </a:spcBef>
              <a:spcAft>
                <a:spcPts val="0"/>
              </a:spcAft>
              <a:buNone/>
            </a:pPr>
            <a:r>
              <a:rPr lang="en" sz="1100" dirty="0">
                <a:solidFill>
                  <a:schemeClr val="dk1"/>
                </a:solidFill>
                <a:latin typeface="Source Sans Pro"/>
                <a:ea typeface="Source Sans Pro"/>
                <a:cs typeface="Source Sans Pro"/>
                <a:sym typeface="Source Sans Pro"/>
              </a:rPr>
              <a:t>Metadata Object Description Schema: MODS (Library of Congress Standards) (n.d.).</a:t>
            </a:r>
            <a:r>
              <a:rPr lang="en" sz="1100" u="sng" dirty="0">
                <a:solidFill>
                  <a:schemeClr val="hlink"/>
                </a:solidFill>
                <a:latin typeface="Source Sans Pro"/>
                <a:ea typeface="Source Sans Pro"/>
                <a:cs typeface="Source Sans Pro"/>
                <a:sym typeface="Source Sans Pro"/>
                <a:hlinkClick r:id="rId7"/>
              </a:rPr>
              <a:t>http://www.loc.gov/standards/mods/</a:t>
            </a:r>
            <a:endParaRPr sz="1100" u="sng" dirty="0">
              <a:solidFill>
                <a:schemeClr val="hlink"/>
              </a:solidFill>
              <a:latin typeface="Source Sans Pro"/>
              <a:ea typeface="Source Sans Pro"/>
              <a:cs typeface="Source Sans Pro"/>
              <a:sym typeface="Source Sans Pro"/>
            </a:endParaRPr>
          </a:p>
          <a:p>
            <a:pPr marL="279400" lvl="0" indent="-279400" algn="l" rtl="0">
              <a:lnSpc>
                <a:spcPct val="200000"/>
              </a:lnSpc>
              <a:spcBef>
                <a:spcPts val="0"/>
              </a:spcBef>
              <a:spcAft>
                <a:spcPts val="0"/>
              </a:spcAft>
              <a:buNone/>
            </a:pPr>
            <a:r>
              <a:rPr lang="en" sz="1100" dirty="0">
                <a:solidFill>
                  <a:schemeClr val="dk1"/>
                </a:solidFill>
                <a:latin typeface="Source Sans Pro"/>
                <a:ea typeface="Source Sans Pro"/>
                <a:cs typeface="Source Sans Pro"/>
                <a:sym typeface="Source Sans Pro"/>
              </a:rPr>
              <a:t>Petroski, H. (2000). </a:t>
            </a:r>
            <a:r>
              <a:rPr lang="en" sz="1100" i="1" dirty="0">
                <a:solidFill>
                  <a:schemeClr val="dk1"/>
                </a:solidFill>
                <a:latin typeface="Source Sans Pro"/>
                <a:ea typeface="Source Sans Pro"/>
                <a:cs typeface="Source Sans Pro"/>
                <a:sym typeface="Source Sans Pro"/>
              </a:rPr>
              <a:t>The Book on the bookshelf.</a:t>
            </a:r>
            <a:r>
              <a:rPr lang="en" sz="1100" dirty="0">
                <a:solidFill>
                  <a:schemeClr val="dk1"/>
                </a:solidFill>
                <a:latin typeface="Source Sans Pro"/>
                <a:ea typeface="Source Sans Pro"/>
                <a:cs typeface="Source Sans Pro"/>
                <a:sym typeface="Source Sans Pro"/>
              </a:rPr>
              <a:t> Vintage Books: New York.</a:t>
            </a:r>
            <a:endParaRPr sz="1100" dirty="0">
              <a:solidFill>
                <a:schemeClr val="dk1"/>
              </a:solidFill>
              <a:latin typeface="Source Sans Pro"/>
              <a:ea typeface="Source Sans Pro"/>
              <a:cs typeface="Source Sans Pro"/>
              <a:sym typeface="Source Sans Pro"/>
            </a:endParaRPr>
          </a:p>
          <a:p>
            <a:pPr marL="0" lvl="0" indent="0" algn="l" rtl="0">
              <a:spcBef>
                <a:spcPts val="0"/>
              </a:spcBef>
              <a:spcAft>
                <a:spcPts val="1600"/>
              </a:spcAft>
              <a:buNone/>
            </a:pPr>
            <a:endParaRPr dirty="0"/>
          </a:p>
        </p:txBody>
      </p:sp>
      <p:sp>
        <p:nvSpPr>
          <p:cNvPr id="2" name="Slide Number Placeholder 1">
            <a:extLst>
              <a:ext uri="{FF2B5EF4-FFF2-40B4-BE49-F238E27FC236}">
                <a16:creationId xmlns:a16="http://schemas.microsoft.com/office/drawing/2014/main" id="{46EE0BF8-5E92-484A-9AA4-6EE650FBF4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We'll start with collections of books (and book-like things)</a:t>
            </a:r>
            <a:endParaRPr i="1"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9579CC80-5BC7-4620-95FB-3D931477B5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082349" y="147775"/>
            <a:ext cx="6979298" cy="4606151"/>
          </a:xfrm>
          <a:prstGeom prst="rect">
            <a:avLst/>
          </a:prstGeom>
          <a:noFill/>
          <a:ln>
            <a:noFill/>
          </a:ln>
        </p:spPr>
      </p:pic>
      <p:sp>
        <p:nvSpPr>
          <p:cNvPr id="66" name="Google Shape;66;p15"/>
          <p:cNvSpPr txBox="1"/>
          <p:nvPr/>
        </p:nvSpPr>
        <p:spPr>
          <a:xfrm>
            <a:off x="1157500" y="4836350"/>
            <a:ext cx="6921000" cy="2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Source Sans Pro"/>
                <a:ea typeface="Source Sans Pro"/>
                <a:cs typeface="Source Sans Pro"/>
                <a:sym typeface="Source Sans Pro"/>
              </a:rPr>
              <a:t>In </a:t>
            </a:r>
            <a:r>
              <a:rPr lang="en" sz="1200" u="sng">
                <a:latin typeface="Source Sans Pro"/>
                <a:ea typeface="Source Sans Pro"/>
                <a:cs typeface="Source Sans Pro"/>
                <a:sym typeface="Source Sans Pro"/>
              </a:rPr>
              <a:t>The Book on the Bookshelf</a:t>
            </a:r>
            <a:r>
              <a:rPr lang="en" sz="1200">
                <a:latin typeface="Source Sans Pro"/>
                <a:ea typeface="Source Sans Pro"/>
                <a:cs typeface="Source Sans Pro"/>
                <a:sym typeface="Source Sans Pro"/>
              </a:rPr>
              <a:t>, Henry Petroski, Knopf, 1999.</a:t>
            </a:r>
            <a:endParaRPr sz="1200"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DE6379B8-3853-47C4-A611-3E04E131AE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4463249" y="0"/>
            <a:ext cx="4634900" cy="4614339"/>
          </a:xfrm>
          <a:prstGeom prst="rect">
            <a:avLst/>
          </a:prstGeom>
          <a:noFill/>
          <a:ln>
            <a:noFill/>
          </a:ln>
        </p:spPr>
      </p:pic>
      <p:pic>
        <p:nvPicPr>
          <p:cNvPr id="72" name="Google Shape;72;p16"/>
          <p:cNvPicPr preferRelativeResize="0"/>
          <p:nvPr/>
        </p:nvPicPr>
        <p:blipFill rotWithShape="1">
          <a:blip r:embed="rId4">
            <a:alphaModFix/>
          </a:blip>
          <a:srcRect b="18314"/>
          <a:stretch/>
        </p:blipFill>
        <p:spPr>
          <a:xfrm>
            <a:off x="315100" y="0"/>
            <a:ext cx="4045208" cy="4614347"/>
          </a:xfrm>
          <a:prstGeom prst="rect">
            <a:avLst/>
          </a:prstGeom>
          <a:noFill/>
          <a:ln>
            <a:noFill/>
          </a:ln>
        </p:spPr>
      </p:pic>
      <p:sp>
        <p:nvSpPr>
          <p:cNvPr id="73" name="Google Shape;73;p16"/>
          <p:cNvSpPr txBox="1"/>
          <p:nvPr/>
        </p:nvSpPr>
        <p:spPr>
          <a:xfrm>
            <a:off x="1157500" y="4836350"/>
            <a:ext cx="6921000" cy="2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Source Sans Pro"/>
                <a:ea typeface="Source Sans Pro"/>
                <a:cs typeface="Source Sans Pro"/>
                <a:sym typeface="Source Sans Pro"/>
              </a:rPr>
              <a:t>In </a:t>
            </a:r>
            <a:r>
              <a:rPr lang="en" sz="1200" u="sng">
                <a:latin typeface="Source Sans Pro"/>
                <a:ea typeface="Source Sans Pro"/>
                <a:cs typeface="Source Sans Pro"/>
                <a:sym typeface="Source Sans Pro"/>
              </a:rPr>
              <a:t>The Book on the Bookshelf</a:t>
            </a:r>
            <a:r>
              <a:rPr lang="en" sz="1200">
                <a:latin typeface="Source Sans Pro"/>
                <a:ea typeface="Source Sans Pro"/>
                <a:cs typeface="Source Sans Pro"/>
                <a:sym typeface="Source Sans Pro"/>
              </a:rPr>
              <a:t>, Henry Petroski, Knopf, 1999.</a:t>
            </a:r>
            <a:endParaRPr sz="1200"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82C2F0A7-9743-471F-8026-D7B9A9F86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275000" y="152400"/>
            <a:ext cx="3986826" cy="4694343"/>
          </a:xfrm>
          <a:prstGeom prst="rect">
            <a:avLst/>
          </a:prstGeom>
          <a:noFill/>
          <a:ln>
            <a:noFill/>
          </a:ln>
        </p:spPr>
      </p:pic>
      <p:pic>
        <p:nvPicPr>
          <p:cNvPr id="79" name="Google Shape;79;p17"/>
          <p:cNvPicPr preferRelativeResize="0"/>
          <p:nvPr/>
        </p:nvPicPr>
        <p:blipFill>
          <a:blip r:embed="rId4">
            <a:alphaModFix/>
          </a:blip>
          <a:stretch>
            <a:fillRect/>
          </a:stretch>
        </p:blipFill>
        <p:spPr>
          <a:xfrm>
            <a:off x="4356923" y="943050"/>
            <a:ext cx="4577376" cy="3433032"/>
          </a:xfrm>
          <a:prstGeom prst="rect">
            <a:avLst/>
          </a:prstGeom>
          <a:noFill/>
          <a:ln>
            <a:noFill/>
          </a:ln>
        </p:spPr>
      </p:pic>
      <p:sp>
        <p:nvSpPr>
          <p:cNvPr id="80" name="Google Shape;80;p17"/>
          <p:cNvSpPr txBox="1"/>
          <p:nvPr/>
        </p:nvSpPr>
        <p:spPr>
          <a:xfrm>
            <a:off x="206250" y="4788300"/>
            <a:ext cx="3701400" cy="35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5"/>
              </a:rPr>
              <a:t>https://www.bl.uk/collection-items/the-arch-room</a:t>
            </a:r>
            <a:endParaRPr dirty="0">
              <a:latin typeface="Source Sans Pro"/>
              <a:ea typeface="Source Sans Pro"/>
              <a:cs typeface="Source Sans Pro"/>
              <a:sym typeface="Source Sans Pro"/>
            </a:endParaRPr>
          </a:p>
        </p:txBody>
      </p:sp>
      <p:sp>
        <p:nvSpPr>
          <p:cNvPr id="81" name="Google Shape;81;p17"/>
          <p:cNvSpPr txBox="1"/>
          <p:nvPr/>
        </p:nvSpPr>
        <p:spPr>
          <a:xfrm>
            <a:off x="4356925" y="4730275"/>
            <a:ext cx="4707000" cy="35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https://www.flickr.com/photos/48209549@N02/7505332498/</a:t>
            </a:r>
            <a:endParaRPr sz="1000"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DBCFD078-158D-4CDC-AF5D-6B00491D0E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2" name="Slide Number Placeholder 1">
            <a:extLst>
              <a:ext uri="{FF2B5EF4-FFF2-40B4-BE49-F238E27FC236}">
                <a16:creationId xmlns:a16="http://schemas.microsoft.com/office/drawing/2014/main" id="{1FE3CED1-143C-4391-A0B2-66E985E954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1036488" y="0"/>
            <a:ext cx="7071026" cy="4721724"/>
          </a:xfrm>
          <a:prstGeom prst="rect">
            <a:avLst/>
          </a:prstGeom>
          <a:noFill/>
          <a:ln>
            <a:noFill/>
          </a:ln>
        </p:spPr>
      </p:pic>
      <p:sp>
        <p:nvSpPr>
          <p:cNvPr id="92" name="Google Shape;92;p19"/>
          <p:cNvSpPr txBox="1"/>
          <p:nvPr/>
        </p:nvSpPr>
        <p:spPr>
          <a:xfrm>
            <a:off x="2371950" y="4779900"/>
            <a:ext cx="42741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https://www.librarian.net/talks/marcmetadata/</a:t>
            </a:r>
            <a:endParaRPr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2A24892E-86AF-4878-A863-1371DE9287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368200" y="0"/>
            <a:ext cx="3572050" cy="5143500"/>
          </a:xfrm>
          <a:prstGeom prst="rect">
            <a:avLst/>
          </a:prstGeom>
          <a:noFill/>
          <a:ln>
            <a:noFill/>
          </a:ln>
        </p:spPr>
      </p:pic>
      <p:pic>
        <p:nvPicPr>
          <p:cNvPr id="98" name="Google Shape;98;p20"/>
          <p:cNvPicPr preferRelativeResize="0"/>
          <p:nvPr/>
        </p:nvPicPr>
        <p:blipFill>
          <a:blip r:embed="rId4">
            <a:alphaModFix/>
          </a:blip>
          <a:stretch>
            <a:fillRect/>
          </a:stretch>
        </p:blipFill>
        <p:spPr>
          <a:xfrm>
            <a:off x="4122209" y="0"/>
            <a:ext cx="4898949" cy="4715415"/>
          </a:xfrm>
          <a:prstGeom prst="rect">
            <a:avLst/>
          </a:prstGeom>
          <a:noFill/>
          <a:ln>
            <a:noFill/>
          </a:ln>
        </p:spPr>
      </p:pic>
      <p:sp>
        <p:nvSpPr>
          <p:cNvPr id="2" name="Slide Number Placeholder 1">
            <a:extLst>
              <a:ext uri="{FF2B5EF4-FFF2-40B4-BE49-F238E27FC236}">
                <a16:creationId xmlns:a16="http://schemas.microsoft.com/office/drawing/2014/main" id="{63BBCCB0-4EDE-4B81-B2DD-A00F36D9B1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library catalogs treat </a:t>
            </a:r>
            <a:r>
              <a:rPr lang="en" i="1">
                <a:latin typeface="Source Sans Pro"/>
                <a:ea typeface="Source Sans Pro"/>
                <a:cs typeface="Source Sans Pro"/>
                <a:sym typeface="Source Sans Pro"/>
              </a:rPr>
              <a:t>serials</a:t>
            </a:r>
            <a:r>
              <a:rPr lang="en">
                <a:latin typeface="Source Sans Pro"/>
                <a:ea typeface="Source Sans Pro"/>
                <a:cs typeface="Source Sans Pro"/>
                <a:sym typeface="Source Sans Pro"/>
              </a:rPr>
              <a:t> (newspapers, magazines, journals) in a particular way:</a:t>
            </a:r>
            <a:endParaRPr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92415D08-7B21-48B3-B860-7D6DB5BDEE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2942</Words>
  <Application>Microsoft Office PowerPoint</Application>
  <PresentationFormat>On-screen Show (16:9)</PresentationFormat>
  <Paragraphs>90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Source Sans Pro</vt:lpstr>
      <vt:lpstr>Arial</vt:lpstr>
      <vt:lpstr>Simple Light</vt:lpstr>
      <vt:lpstr>A very brief look at how library and archives have cataloged their collections...   and how those catalog records can be seen as data</vt:lpstr>
      <vt:lpstr>We'll start with collections of books (and book-like things)</vt:lpstr>
      <vt:lpstr>PowerPoint Presentation</vt:lpstr>
      <vt:lpstr>PowerPoint Presentation</vt:lpstr>
      <vt:lpstr>PowerPoint Presentation</vt:lpstr>
      <vt:lpstr>PowerPoint Presentation</vt:lpstr>
      <vt:lpstr>PowerPoint Presentation</vt:lpstr>
      <vt:lpstr>PowerPoint Presentation</vt:lpstr>
      <vt:lpstr>library catalogs treat serials (newspapers, magazines, journals) in a particular way:</vt:lpstr>
      <vt:lpstr>PowerPoint Presentation</vt:lpstr>
      <vt:lpstr>But wait, with archives it's totally different!</vt:lpstr>
      <vt:lpstr>PowerPoint Presentation</vt:lpstr>
      <vt:lpstr>PowerPoint Presentation</vt:lpstr>
      <vt:lpstr>PowerPoint Presentation</vt:lpstr>
      <vt:lpstr>And with digitized library material, it's (kind of) different again!</vt:lpstr>
      <vt:lpstr>PowerPoint Presentation</vt:lpstr>
      <vt:lpstr>In summary:   library and archives catalogs provide a lot of valuable data.   But the information recorded, formats used, and granularity of description are highly varied. They are shaped by long histories of changing technologies, tools, scale, standards, professional practices, etc.</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very brief look at how library and archives have cataloged their collections...   and how those catalog records can be seen as data</dc:title>
  <dc:creator>Brenner, Aaron L</dc:creator>
  <cp:lastModifiedBy>Phillips, Gesina A</cp:lastModifiedBy>
  <cp:revision>14</cp:revision>
  <dcterms:modified xsi:type="dcterms:W3CDTF">2020-08-31T16:29:55Z</dcterms:modified>
</cp:coreProperties>
</file>